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1"/>
  </p:notesMasterIdLst>
  <p:sldIdLst>
    <p:sldId id="256" r:id="rId2"/>
    <p:sldId id="420" r:id="rId3"/>
    <p:sldId id="421" r:id="rId4"/>
    <p:sldId id="422" r:id="rId5"/>
    <p:sldId id="423" r:id="rId6"/>
    <p:sldId id="258" r:id="rId7"/>
    <p:sldId id="259" r:id="rId8"/>
    <p:sldId id="260" r:id="rId9"/>
    <p:sldId id="261" r:id="rId10"/>
    <p:sldId id="410" r:id="rId11"/>
    <p:sldId id="262" r:id="rId12"/>
    <p:sldId id="263" r:id="rId13"/>
    <p:sldId id="264" r:id="rId14"/>
    <p:sldId id="265" r:id="rId15"/>
    <p:sldId id="266" r:id="rId16"/>
    <p:sldId id="267" r:id="rId17"/>
    <p:sldId id="269" r:id="rId18"/>
    <p:sldId id="270" r:id="rId19"/>
    <p:sldId id="271" r:id="rId20"/>
    <p:sldId id="268"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411" r:id="rId37"/>
    <p:sldId id="419" r:id="rId38"/>
    <p:sldId id="412" r:id="rId39"/>
    <p:sldId id="413" r:id="rId40"/>
    <p:sldId id="414" r:id="rId41"/>
    <p:sldId id="415" r:id="rId42"/>
    <p:sldId id="416" r:id="rId43"/>
    <p:sldId id="417" r:id="rId44"/>
    <p:sldId id="418"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72" r:id="rId127"/>
    <p:sldId id="382" r:id="rId128"/>
    <p:sldId id="383" r:id="rId129"/>
    <p:sldId id="384" r:id="rId130"/>
    <p:sldId id="385"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3" r:id="rId146"/>
    <p:sldId id="404" r:id="rId147"/>
    <p:sldId id="405" r:id="rId148"/>
    <p:sldId id="406" r:id="rId149"/>
    <p:sldId id="424" r:id="rId150"/>
    <p:sldId id="434" r:id="rId151"/>
    <p:sldId id="427" r:id="rId152"/>
    <p:sldId id="426" r:id="rId153"/>
    <p:sldId id="425" r:id="rId154"/>
    <p:sldId id="429" r:id="rId155"/>
    <p:sldId id="428" r:id="rId156"/>
    <p:sldId id="430" r:id="rId157"/>
    <p:sldId id="432" r:id="rId158"/>
    <p:sldId id="431" r:id="rId159"/>
    <p:sldId id="433"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016">
          <p15:clr>
            <a:srgbClr val="A4A3A4"/>
          </p15:clr>
        </p15:guide>
        <p15:guide id="2" pos="232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985" autoAdjust="0"/>
    <p:restoredTop sz="94660"/>
  </p:normalViewPr>
  <p:slideViewPr>
    <p:cSldViewPr>
      <p:cViewPr varScale="1">
        <p:scale>
          <a:sx n="68" d="100"/>
          <a:sy n="68" d="100"/>
        </p:scale>
        <p:origin x="-1386" y="-96"/>
      </p:cViewPr>
      <p:guideLst>
        <p:guide orient="horz" pos="3016"/>
        <p:guide pos="2320"/>
      </p:guideLst>
    </p:cSldViewPr>
  </p:slideViewPr>
  <p:notesTextViewPr>
    <p:cViewPr>
      <p:scale>
        <a:sx n="100" d="100"/>
        <a:sy n="100" d="100"/>
      </p:scale>
      <p:origin x="0" y="0"/>
    </p:cViewPr>
  </p:notesTextViewPr>
  <p:notesViewPr>
    <p:cSldViewPr>
      <p:cViewPr varScale="1">
        <p:scale>
          <a:sx n="57" d="100"/>
          <a:sy n="57" d="100"/>
        </p:scale>
        <p:origin x="2832" y="72"/>
      </p:cViewPr>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530D7-C768-4175-A86A-CBB6DC16B7B5}" type="datetimeFigureOut">
              <a:rPr lang="en-US" smtClean="0"/>
              <a:pPr/>
              <a:t>12/5/2016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9E4A3-6DCC-49E3-B90C-1CDFEA4A2C66}" type="slidenum">
              <a:rPr lang="en-US" smtClean="0"/>
              <a:pPr/>
              <a:t>‹#›</a:t>
            </a:fld>
            <a:endParaRPr lang="en-US"/>
          </a:p>
        </p:txBody>
      </p:sp>
    </p:spTree>
    <p:extLst>
      <p:ext uri="{BB962C8B-B14F-4D97-AF65-F5344CB8AC3E}">
        <p14:creationId xmlns="" xmlns:p14="http://schemas.microsoft.com/office/powerpoint/2010/main" val="893273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87446026-42E7-40D7-B5A5-26276D451F5E}" type="slidenum">
              <a:rPr lang="en-US" altLang="en-US" sz="1200"/>
              <a:pPr eaLnBrk="1" hangingPunct="1"/>
              <a:t>36</a:t>
            </a:fld>
            <a:endParaRPr lang="en-US" alt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 xmlns:p14="http://schemas.microsoft.com/office/powerpoint/2010/main" val="292867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E89E46A1-BDF9-4031-BC0C-3B6569BA64D4}" type="slidenum">
              <a:rPr lang="en-US" altLang="en-US" sz="1200"/>
              <a:pPr eaLnBrk="1" hangingPunct="1"/>
              <a:t>38</a:t>
            </a:fld>
            <a:endParaRPr lang="en-US" altLang="en-US" sz="12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 xmlns:p14="http://schemas.microsoft.com/office/powerpoint/2010/main" val="3398139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97160CF7-6889-4607-830E-F2883B0CEF68}" type="slidenum">
              <a:rPr lang="en-US" altLang="en-US" sz="1200"/>
              <a:pPr eaLnBrk="1" hangingPunct="1"/>
              <a:t>39</a:t>
            </a:fld>
            <a:endParaRPr lang="en-US" altLang="en-US" sz="12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 xmlns:p14="http://schemas.microsoft.com/office/powerpoint/2010/main" val="236449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A9B0871B-758D-4A65-AD7A-7E2855B2DE47}" type="slidenum">
              <a:rPr lang="en-US" altLang="en-US" sz="1200"/>
              <a:pPr eaLnBrk="1" hangingPunct="1"/>
              <a:t>40</a:t>
            </a:fld>
            <a:endParaRPr lang="en-US" altLang="en-US" sz="12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 xmlns:p14="http://schemas.microsoft.com/office/powerpoint/2010/main" val="89023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8417F59B-8ED1-49C7-BF71-DCC7081DB16F}" type="slidenum">
              <a:rPr lang="en-US" altLang="en-US" sz="1200"/>
              <a:pPr eaLnBrk="1" hangingPunct="1"/>
              <a:t>41</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 xmlns:p14="http://schemas.microsoft.com/office/powerpoint/2010/main" val="3170024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7F04C12B-7791-4A25-901A-DCFA48542560}" type="slidenum">
              <a:rPr lang="en-US" altLang="en-US" sz="1200"/>
              <a:pPr eaLnBrk="1" hangingPunct="1"/>
              <a:t>42</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 xmlns:p14="http://schemas.microsoft.com/office/powerpoint/2010/main" val="386734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7203A32E-9E18-452F-8F6C-4B9F01941981}" type="slidenum">
              <a:rPr lang="en-US" altLang="en-US" sz="1200"/>
              <a:pPr eaLnBrk="1" hangingPunct="1"/>
              <a:t>43</a:t>
            </a:fld>
            <a:endParaRPr lang="en-US" alt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 xmlns:p14="http://schemas.microsoft.com/office/powerpoint/2010/main" val="3812869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fld id="{02AB5CD6-928A-498C-87D8-904F1ED192FE}" type="slidenum">
              <a:rPr lang="en-US" altLang="en-US" sz="1200"/>
              <a:pPr eaLnBrk="1" hangingPunct="1"/>
              <a:t>44</a:t>
            </a:fld>
            <a:endParaRPr lang="en-US" altLang="en-US" sz="12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 xmlns:p14="http://schemas.microsoft.com/office/powerpoint/2010/main" val="650441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988523B-E035-4CAE-A96A-58211FC229D1}" type="datetimeFigureOut">
              <a:rPr lang="en-US" smtClean="0"/>
              <a:pPr/>
              <a:t>12/5/2016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C7DFF54-6BA4-4515-87CA-28703F844993}" type="slidenum">
              <a:rPr lang="en-CA" smtClean="0"/>
              <a:pPr/>
              <a:t>‹#›</a:t>
            </a:fld>
            <a:endParaRPr lang="en-CA"/>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24767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88523B-E035-4CAE-A96A-58211FC229D1}" type="datetimeFigureOut">
              <a:rPr lang="en-US" smtClean="0"/>
              <a:pPr/>
              <a:t>12/5/2016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C7DFF54-6BA4-4515-87CA-28703F844993}" type="slidenum">
              <a:rPr lang="en-CA" smtClean="0"/>
              <a:pPr/>
              <a:t>‹#›</a:t>
            </a:fld>
            <a:endParaRPr lang="en-CA"/>
          </a:p>
        </p:txBody>
      </p:sp>
    </p:spTree>
    <p:extLst>
      <p:ext uri="{BB962C8B-B14F-4D97-AF65-F5344CB8AC3E}">
        <p14:creationId xmlns="" xmlns:p14="http://schemas.microsoft.com/office/powerpoint/2010/main" val="247420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88523B-E035-4CAE-A96A-58211FC229D1}" type="datetimeFigureOut">
              <a:rPr lang="en-US" smtClean="0"/>
              <a:pPr/>
              <a:t>12/5/2016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C7DFF54-6BA4-4515-87CA-28703F844993}" type="slidenum">
              <a:rPr lang="en-CA" smtClean="0"/>
              <a:pPr/>
              <a:t>‹#›</a:t>
            </a:fld>
            <a:endParaRPr lang="en-CA"/>
          </a:p>
        </p:txBody>
      </p:sp>
    </p:spTree>
    <p:extLst>
      <p:ext uri="{BB962C8B-B14F-4D97-AF65-F5344CB8AC3E}">
        <p14:creationId xmlns="" xmlns:p14="http://schemas.microsoft.com/office/powerpoint/2010/main" val="3118169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88523B-E035-4CAE-A96A-58211FC229D1}" type="datetimeFigureOut">
              <a:rPr lang="en-US" smtClean="0"/>
              <a:pPr/>
              <a:t>12/5/2016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C7DFF54-6BA4-4515-87CA-28703F844993}" type="slidenum">
              <a:rPr lang="en-CA" smtClean="0"/>
              <a:pPr/>
              <a:t>‹#›</a:t>
            </a:fld>
            <a:endParaRPr lang="en-CA"/>
          </a:p>
        </p:txBody>
      </p:sp>
    </p:spTree>
    <p:extLst>
      <p:ext uri="{BB962C8B-B14F-4D97-AF65-F5344CB8AC3E}">
        <p14:creationId xmlns="" xmlns:p14="http://schemas.microsoft.com/office/powerpoint/2010/main" val="1462217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pPr/>
              <a:t>12/5/2016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C7DFF54-6BA4-4515-87CA-28703F844993}" type="slidenum">
              <a:rPr lang="en-CA" smtClean="0"/>
              <a:pPr/>
              <a:t>‹#›</a:t>
            </a:fld>
            <a:endParaRPr lang="en-CA"/>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41675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88523B-E035-4CAE-A96A-58211FC229D1}" type="datetimeFigureOut">
              <a:rPr lang="en-US" smtClean="0"/>
              <a:pPr/>
              <a:t>12/5/2016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C7DFF54-6BA4-4515-87CA-28703F844993}" type="slidenum">
              <a:rPr lang="en-CA" smtClean="0"/>
              <a:pPr/>
              <a:t>‹#›</a:t>
            </a:fld>
            <a:endParaRPr lang="en-CA"/>
          </a:p>
        </p:txBody>
      </p:sp>
    </p:spTree>
    <p:extLst>
      <p:ext uri="{BB962C8B-B14F-4D97-AF65-F5344CB8AC3E}">
        <p14:creationId xmlns="" xmlns:p14="http://schemas.microsoft.com/office/powerpoint/2010/main" val="2912134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988523B-E035-4CAE-A96A-58211FC229D1}" type="datetimeFigureOut">
              <a:rPr lang="en-US" smtClean="0"/>
              <a:pPr/>
              <a:t>12/5/2016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C7DFF54-6BA4-4515-87CA-28703F844993}" type="slidenum">
              <a:rPr lang="en-CA" smtClean="0"/>
              <a:pPr/>
              <a:t>‹#›</a:t>
            </a:fld>
            <a:endParaRPr lang="en-CA"/>
          </a:p>
        </p:txBody>
      </p:sp>
    </p:spTree>
    <p:extLst>
      <p:ext uri="{BB962C8B-B14F-4D97-AF65-F5344CB8AC3E}">
        <p14:creationId xmlns="" xmlns:p14="http://schemas.microsoft.com/office/powerpoint/2010/main" val="1198746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988523B-E035-4CAE-A96A-58211FC229D1}" type="datetimeFigureOut">
              <a:rPr lang="en-US" smtClean="0"/>
              <a:pPr/>
              <a:t>12/5/2016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C7DFF54-6BA4-4515-87CA-28703F844993}" type="slidenum">
              <a:rPr lang="en-CA" smtClean="0"/>
              <a:pPr/>
              <a:t>‹#›</a:t>
            </a:fld>
            <a:endParaRPr lang="en-CA"/>
          </a:p>
        </p:txBody>
      </p:sp>
    </p:spTree>
    <p:extLst>
      <p:ext uri="{BB962C8B-B14F-4D97-AF65-F5344CB8AC3E}">
        <p14:creationId xmlns="" xmlns:p14="http://schemas.microsoft.com/office/powerpoint/2010/main" val="257472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988523B-E035-4CAE-A96A-58211FC229D1}" type="datetimeFigureOut">
              <a:rPr lang="en-US" smtClean="0"/>
              <a:pPr/>
              <a:t>12/5/2016</a:t>
            </a:fld>
            <a:endParaRPr lang="en-C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CA"/>
          </a:p>
        </p:txBody>
      </p:sp>
      <p:sp>
        <p:nvSpPr>
          <p:cNvPr id="9" name="Slide Number Placeholder 8"/>
          <p:cNvSpPr>
            <a:spLocks noGrp="1"/>
          </p:cNvSpPr>
          <p:nvPr>
            <p:ph type="sldNum" sz="quarter" idx="12"/>
          </p:nvPr>
        </p:nvSpPr>
        <p:spPr/>
        <p:txBody>
          <a:bodyPr/>
          <a:lstStyle/>
          <a:p>
            <a:fld id="{2C7DFF54-6BA4-4515-87CA-28703F844993}" type="slidenum">
              <a:rPr lang="en-CA" smtClean="0"/>
              <a:pPr/>
              <a:t>‹#›</a:t>
            </a:fld>
            <a:endParaRPr lang="en-CA"/>
          </a:p>
        </p:txBody>
      </p:sp>
    </p:spTree>
    <p:extLst>
      <p:ext uri="{BB962C8B-B14F-4D97-AF65-F5344CB8AC3E}">
        <p14:creationId xmlns="" xmlns:p14="http://schemas.microsoft.com/office/powerpoint/2010/main" val="76318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988523B-E035-4CAE-A96A-58211FC229D1}" type="datetimeFigureOut">
              <a:rPr lang="en-US" smtClean="0"/>
              <a:pPr/>
              <a:t>12/5/2016</a:t>
            </a:fld>
            <a:endParaRPr lang="en-CA"/>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C7DFF54-6BA4-4515-87CA-28703F844993}" type="slidenum">
              <a:rPr lang="en-CA" smtClean="0"/>
              <a:pPr/>
              <a:t>‹#›</a:t>
            </a:fld>
            <a:endParaRPr lang="en-CA"/>
          </a:p>
        </p:txBody>
      </p:sp>
    </p:spTree>
    <p:extLst>
      <p:ext uri="{BB962C8B-B14F-4D97-AF65-F5344CB8AC3E}">
        <p14:creationId xmlns="" xmlns:p14="http://schemas.microsoft.com/office/powerpoint/2010/main" val="2275698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pPr/>
              <a:t>12/5/2016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C7DFF54-6BA4-4515-87CA-28703F844993}" type="slidenum">
              <a:rPr lang="en-CA" smtClean="0"/>
              <a:pPr/>
              <a:t>‹#›</a:t>
            </a:fld>
            <a:endParaRPr lang="en-CA"/>
          </a:p>
        </p:txBody>
      </p:sp>
    </p:spTree>
    <p:extLst>
      <p:ext uri="{BB962C8B-B14F-4D97-AF65-F5344CB8AC3E}">
        <p14:creationId xmlns="" xmlns:p14="http://schemas.microsoft.com/office/powerpoint/2010/main" val="170655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988523B-E035-4CAE-A96A-58211FC229D1}" type="datetimeFigureOut">
              <a:rPr lang="en-US" smtClean="0"/>
              <a:pPr/>
              <a:t>12/5/2016</a:t>
            </a:fld>
            <a:endParaRPr lang="en-CA"/>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CA"/>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2C7DFF54-6BA4-4515-87CA-28703F844993}" type="slidenum">
              <a:rPr lang="en-CA" smtClean="0"/>
              <a:pPr/>
              <a:t>‹#›</a:t>
            </a:fld>
            <a:endParaRPr lang="en-CA"/>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6317428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2"/>
          <p:cNvSpPr txBox="1"/>
          <p:nvPr/>
        </p:nvSpPr>
        <p:spPr>
          <a:xfrm>
            <a:off x="322507" y="914400"/>
            <a:ext cx="8752396" cy="1308050"/>
          </a:xfrm>
          <a:prstGeom prst="rect">
            <a:avLst/>
          </a:prstGeom>
          <a:noFill/>
        </p:spPr>
        <p:txBody>
          <a:bodyPr vert="horz" wrap="none" lIns="0" tIns="0" rIns="0" bIns="0" rtlCol="0">
            <a:spAutoFit/>
          </a:bodyPr>
          <a:lstStyle/>
          <a:p>
            <a:pPr algn="ctr">
              <a:lnSpc>
                <a:spcPts val="5060"/>
              </a:lnSpc>
            </a:pPr>
            <a:r>
              <a:rPr lang="en-CA" sz="4400" b="1" dirty="0" smtClean="0">
                <a:solidFill>
                  <a:srgbClr val="002060"/>
                </a:solidFill>
                <a:latin typeface="Tahoma"/>
                <a:cs typeface="Tahoma"/>
              </a:rPr>
              <a:t>CS/IT 323</a:t>
            </a:r>
          </a:p>
          <a:p>
            <a:pPr algn="ctr">
              <a:lnSpc>
                <a:spcPts val="5060"/>
              </a:lnSpc>
            </a:pPr>
            <a:r>
              <a:rPr lang="en-CA" sz="4400" b="1" dirty="0" smtClean="0">
                <a:solidFill>
                  <a:srgbClr val="002060"/>
                </a:solidFill>
                <a:latin typeface="Tahoma"/>
                <a:cs typeface="Tahoma"/>
              </a:rPr>
              <a:t>Interactive Computer Graphics</a:t>
            </a:r>
            <a:endParaRPr lang="en-CA" sz="4400" b="1" dirty="0">
              <a:solidFill>
                <a:srgbClr val="002060"/>
              </a:solidFill>
            </a:endParaRPr>
          </a:p>
        </p:txBody>
      </p:sp>
      <p:sp>
        <p:nvSpPr>
          <p:cNvPr id="3" name="TextBox 3"/>
          <p:cNvSpPr txBox="1"/>
          <p:nvPr/>
        </p:nvSpPr>
        <p:spPr>
          <a:xfrm>
            <a:off x="457200" y="2362200"/>
            <a:ext cx="8229600" cy="2039020"/>
          </a:xfrm>
          <a:prstGeom prst="rect">
            <a:avLst/>
          </a:prstGeom>
          <a:noFill/>
        </p:spPr>
        <p:txBody>
          <a:bodyPr vert="horz" wrap="square" lIns="0" tIns="0" rIns="0" bIns="0" rtlCol="0">
            <a:spAutoFit/>
          </a:bodyPr>
          <a:lstStyle/>
          <a:p>
            <a:pPr indent="245363" algn="ctr">
              <a:lnSpc>
                <a:spcPts val="5300"/>
              </a:lnSpc>
            </a:pPr>
            <a:r>
              <a:rPr lang="en-CA" sz="4397" dirty="0" smtClean="0">
                <a:latin typeface="Eras Bold ITC" panose="020B0907030504020204" pitchFamily="34" charset="0"/>
              </a:rPr>
              <a:t/>
            </a:r>
            <a:br>
              <a:rPr lang="en-CA" sz="4397" dirty="0" smtClean="0">
                <a:latin typeface="Eras Bold ITC" panose="020B0907030504020204" pitchFamily="34" charset="0"/>
              </a:rPr>
            </a:br>
            <a:r>
              <a:rPr lang="en-CA" sz="4397" dirty="0" smtClean="0">
                <a:latin typeface="Eras Bold ITC" panose="020B0907030504020204" pitchFamily="34" charset="0"/>
                <a:cs typeface="Tahoma"/>
              </a:rPr>
              <a:t>Introduction and Overview</a:t>
            </a:r>
          </a:p>
          <a:p>
            <a:pPr algn="ctr">
              <a:lnSpc>
                <a:spcPts val="5300"/>
              </a:lnSpc>
            </a:pPr>
            <a:endParaRPr lang="en-CA" sz="4397" dirty="0">
              <a:latin typeface="Eras Bold ITC" panose="020B0907030504020204" pitchFamily="34" charset="0"/>
            </a:endParaRPr>
          </a:p>
        </p:txBody>
      </p:sp>
      <p:sp>
        <p:nvSpPr>
          <p:cNvPr id="4" name="Rectangle 3"/>
          <p:cNvSpPr txBox="1">
            <a:spLocks noChangeArrowheads="1"/>
          </p:cNvSpPr>
          <p:nvPr/>
        </p:nvSpPr>
        <p:spPr>
          <a:xfrm>
            <a:off x="304800" y="4648200"/>
            <a:ext cx="8534400" cy="1524000"/>
          </a:xfrm>
          <a:prstGeom prst="rect">
            <a:avLst/>
          </a:prstGeom>
        </p:spPr>
        <p:txBody>
          <a:bodyPr/>
          <a:lstStyle/>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Calibri" panose="020F0502020204030204" pitchFamily="34" charset="0"/>
              <a:buChar char=" "/>
              <a:tabLst/>
              <a:defRPr/>
            </a:pPr>
            <a:r>
              <a:rPr kumimoji="0" lang="en-US" altLang="en-US" sz="2800" b="1"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TEXT BOOK :</a:t>
            </a:r>
          </a:p>
          <a:p>
            <a:pPr marL="91440" marR="0" lvl="0" indent="-91440" algn="l" defTabSz="914400" rtl="0" eaLnBrk="1" fontAlgn="auto" latinLnBrk="0" hangingPunct="1">
              <a:lnSpc>
                <a:spcPct val="90000"/>
              </a:lnSpc>
              <a:spcBef>
                <a:spcPts val="1200"/>
              </a:spcBef>
              <a:spcAft>
                <a:spcPts val="200"/>
              </a:spcAft>
              <a:buClr>
                <a:schemeClr val="accent1"/>
              </a:buClr>
              <a:buSzPct val="100000"/>
              <a:buFont typeface="Calibri" panose="020F0502020204030204" pitchFamily="34" charset="0"/>
              <a:buChar char=" "/>
              <a:tabLst/>
              <a:defRPr/>
            </a:pPr>
            <a:r>
              <a:rPr kumimoji="0" lang="en-US" altLang="en-US" sz="2600" b="1" i="1"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"Computer Graphics C version“, Donald Hearn and M Pauline Baker, </a:t>
            </a:r>
            <a:r>
              <a:rPr kumimoji="0" lang="en-US" altLang="en-US" sz="2400" b="1" i="1"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Pearson Education 2nd Edition.</a:t>
            </a:r>
            <a:endParaRPr kumimoji="0" lang="en-US" altLang="en-US" sz="2600" b="1" i="0" u="none" strike="noStrike" kern="1200" cap="none" spc="0" normalizeH="0" baseline="0" noProof="0" dirty="0" smtClean="0">
              <a:ln>
                <a:noFill/>
              </a:ln>
              <a:solidFill>
                <a:schemeClr val="tx1">
                  <a:lumMod val="75000"/>
                  <a:lumOff val="25000"/>
                </a:schemeClr>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144000" cy="6617196"/>
          </a:xfrm>
          <a:prstGeom prst="rect">
            <a:avLst/>
          </a:prstGeom>
          <a:noFill/>
        </p:spPr>
        <p:txBody>
          <a:bodyPr wrap="square" rtlCol="0">
            <a:spAutoFit/>
          </a:bodyPr>
          <a:lstStyle/>
          <a:p>
            <a:r>
              <a:rPr lang="en-US" sz="3000" b="1" dirty="0" smtClean="0">
                <a:solidFill>
                  <a:srgbClr val="FFC000"/>
                </a:solidFill>
              </a:rPr>
              <a:t>So Computer Graphics routinely used in diverse areas as </a:t>
            </a:r>
            <a:r>
              <a:rPr lang="en-US" sz="2800" b="1" dirty="0" smtClean="0">
                <a:solidFill>
                  <a:srgbClr val="FFC000"/>
                </a:solidFill>
              </a:rPr>
              <a:t>	</a:t>
            </a:r>
            <a:r>
              <a:rPr lang="en-US" sz="3600" b="1" dirty="0" smtClean="0"/>
              <a:t>Science, </a:t>
            </a:r>
          </a:p>
          <a:p>
            <a:r>
              <a:rPr lang="en-US" sz="3600" b="1" dirty="0" smtClean="0"/>
              <a:t>	Engineering, </a:t>
            </a:r>
          </a:p>
          <a:p>
            <a:r>
              <a:rPr lang="en-US" sz="3600" b="1" dirty="0" smtClean="0"/>
              <a:t>	Medicine, </a:t>
            </a:r>
          </a:p>
          <a:p>
            <a:r>
              <a:rPr lang="en-US" sz="3600" b="1" dirty="0" smtClean="0"/>
              <a:t>	Business, </a:t>
            </a:r>
          </a:p>
          <a:p>
            <a:r>
              <a:rPr lang="en-US" sz="3600" b="1" dirty="0" smtClean="0"/>
              <a:t>	Industry, </a:t>
            </a:r>
          </a:p>
          <a:p>
            <a:r>
              <a:rPr lang="en-US" sz="3600" b="1" dirty="0" smtClean="0"/>
              <a:t>	Government, </a:t>
            </a:r>
          </a:p>
          <a:p>
            <a:r>
              <a:rPr lang="en-US" sz="3600" b="1" dirty="0" smtClean="0"/>
              <a:t>	Art, </a:t>
            </a:r>
          </a:p>
          <a:p>
            <a:r>
              <a:rPr lang="en-US" sz="3600" b="1" dirty="0" smtClean="0"/>
              <a:t>	Entertainment, </a:t>
            </a:r>
          </a:p>
          <a:p>
            <a:r>
              <a:rPr lang="en-US" sz="3600" b="1" dirty="0" smtClean="0"/>
              <a:t>	Advertising, </a:t>
            </a:r>
          </a:p>
          <a:p>
            <a:r>
              <a:rPr lang="en-US" sz="3600" b="1" dirty="0" smtClean="0"/>
              <a:t>	Education and </a:t>
            </a:r>
          </a:p>
          <a:p>
            <a:r>
              <a:rPr lang="en-US" sz="3600" b="1" dirty="0" smtClean="0"/>
              <a:t>	Training </a:t>
            </a:r>
            <a:endParaRPr lang="en-US" sz="3600" b="1"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165100"/>
            <a:ext cx="8813800" cy="1422400"/>
          </a:xfrm>
          <a:prstGeom prst="rect">
            <a:avLst/>
          </a:prstGeom>
          <a:noFill/>
        </p:spPr>
        <p:txBody>
          <a:bodyPr vert="horz" wrap="none" lIns="0" tIns="0" rIns="0" bIns="0" rtlCol="0">
            <a:spAutoFit/>
          </a:bodyPr>
          <a:lstStyle/>
          <a:p>
            <a:pPr>
              <a:lnSpc>
                <a:spcPts val="4800"/>
              </a:lnSpc>
            </a:pPr>
            <a:r>
              <a:rPr lang="en-CA" sz="4002" smtClean="0">
                <a:solidFill>
                  <a:srgbClr val="FFFF00"/>
                </a:solidFill>
                <a:latin typeface="Tahoma"/>
                <a:cs typeface="Tahoma"/>
              </a:rPr>
              <a:t>How Do We Represent</a:t>
            </a:r>
            <a:r>
              <a:rPr lang="en-CA" sz="4002" smtClean="0">
                <a:solidFill>
                  <a:srgbClr val="000000"/>
                </a:solidFill>
                <a:latin typeface="Times New Roman"/>
              </a:rPr>
              <a:t/>
            </a:r>
            <a:br>
              <a:rPr lang="en-CA" sz="4002" smtClean="0">
                <a:solidFill>
                  <a:srgbClr val="000000"/>
                </a:solidFill>
                <a:latin typeface="Times New Roman"/>
              </a:rPr>
            </a:br>
            <a:r>
              <a:rPr lang="en-CA" sz="4002" smtClean="0">
                <a:solidFill>
                  <a:srgbClr val="FFFF00"/>
                </a:solidFill>
                <a:latin typeface="Tahoma"/>
                <a:cs typeface="Tahoma"/>
              </a:rPr>
              <a:t>Triangles?</a:t>
            </a:r>
          </a:p>
          <a:p>
            <a:pPr>
              <a:lnSpc>
                <a:spcPts val="4800"/>
              </a:lnSpc>
            </a:pPr>
            <a:endParaRPr lang="en-CA" sz="4002">
              <a:solidFill>
                <a:srgbClr val="000000"/>
              </a:solidFill>
            </a:endParaRPr>
          </a:p>
        </p:txBody>
      </p:sp>
      <p:sp>
        <p:nvSpPr>
          <p:cNvPr id="3" name="TextBox 3"/>
          <p:cNvSpPr txBox="1"/>
          <p:nvPr/>
        </p:nvSpPr>
        <p:spPr>
          <a:xfrm>
            <a:off x="927100" y="5448300"/>
            <a:ext cx="8216900" cy="241300"/>
          </a:xfrm>
          <a:prstGeom prst="rect">
            <a:avLst/>
          </a:prstGeom>
          <a:noFill/>
        </p:spPr>
        <p:txBody>
          <a:bodyPr vert="horz" wrap="none" lIns="0" tIns="0" rIns="0" bIns="0" rtlCol="0">
            <a:spAutoFit/>
          </a:bodyPr>
          <a:lstStyle/>
          <a:p>
            <a:pPr>
              <a:lnSpc>
                <a:spcPts val="1610"/>
              </a:lnSpc>
            </a:pPr>
            <a:r>
              <a:rPr lang="en-CA" sz="1397" smtClean="0">
                <a:solidFill>
                  <a:srgbClr val="FFFFFF"/>
                </a:solidFill>
                <a:latin typeface="Times New Roman"/>
                <a:cs typeface="Times New Roman"/>
              </a:rPr>
              <a:t>mesh with 10k triangles</a:t>
            </a:r>
          </a:p>
          <a:p>
            <a:pPr>
              <a:lnSpc>
                <a:spcPts val="1610"/>
              </a:lnSpc>
            </a:pPr>
            <a:endParaRPr lang="en-CA" sz="1397">
              <a:solidFill>
                <a:srgbClr val="000000"/>
              </a:solidFill>
            </a:endParaRPr>
          </a:p>
        </p:txBody>
      </p:sp>
      <p:sp>
        <p:nvSpPr>
          <p:cNvPr id="4" name="TextBox 4"/>
          <p:cNvSpPr txBox="1"/>
          <p:nvPr/>
        </p:nvSpPr>
        <p:spPr>
          <a:xfrm>
            <a:off x="1930400" y="5905500"/>
            <a:ext cx="1397000" cy="254000"/>
          </a:xfrm>
          <a:prstGeom prst="rect">
            <a:avLst/>
          </a:prstGeom>
          <a:noFill/>
        </p:spPr>
        <p:txBody>
          <a:bodyPr vert="horz" wrap="none" lIns="0" tIns="0" rIns="0" bIns="0" rtlCol="0">
            <a:spAutoFit/>
          </a:bodyPr>
          <a:lstStyle/>
          <a:p>
            <a:pPr>
              <a:lnSpc>
                <a:spcPts val="1400"/>
              </a:lnSpc>
            </a:pPr>
            <a:r>
              <a:rPr lang="en-CA" sz="1210" b="1" smtClean="0">
                <a:solidFill>
                  <a:srgbClr val="FF6600"/>
                </a:solidFill>
                <a:latin typeface="Times New Roman Bold"/>
                <a:cs typeface="Times New Roman Bold"/>
              </a:rPr>
              <a:t>Geometric</a:t>
            </a:r>
          </a:p>
          <a:p>
            <a:pPr>
              <a:lnSpc>
                <a:spcPts val="1380"/>
              </a:lnSpc>
            </a:pPr>
            <a:endParaRPr lang="en-CA" sz="1200">
              <a:solidFill>
                <a:srgbClr val="000000"/>
              </a:solidFill>
            </a:endParaRPr>
          </a:p>
        </p:txBody>
      </p:sp>
      <p:sp>
        <p:nvSpPr>
          <p:cNvPr id="5" name="TextBox 5"/>
          <p:cNvSpPr txBox="1"/>
          <p:nvPr/>
        </p:nvSpPr>
        <p:spPr>
          <a:xfrm>
            <a:off x="1981200" y="6083300"/>
            <a:ext cx="1346200" cy="254000"/>
          </a:xfrm>
          <a:prstGeom prst="rect">
            <a:avLst/>
          </a:prstGeom>
          <a:noFill/>
        </p:spPr>
        <p:txBody>
          <a:bodyPr vert="horz" wrap="none" lIns="0" tIns="0" rIns="0" bIns="0" rtlCol="0">
            <a:spAutoFit/>
          </a:bodyPr>
          <a:lstStyle/>
          <a:p>
            <a:pPr>
              <a:lnSpc>
                <a:spcPts val="1400"/>
              </a:lnSpc>
            </a:pPr>
            <a:r>
              <a:rPr lang="en-CA" sz="1210" b="1" smtClean="0">
                <a:solidFill>
                  <a:srgbClr val="FF6600"/>
                </a:solidFill>
                <a:latin typeface="Times New Roman Bold"/>
                <a:cs typeface="Times New Roman Bold"/>
              </a:rPr>
              <a:t>modeling</a:t>
            </a:r>
          </a:p>
          <a:p>
            <a:pPr>
              <a:lnSpc>
                <a:spcPts val="1380"/>
              </a:lnSpc>
            </a:pPr>
            <a:endParaRPr lang="en-CA" sz="1200">
              <a:solidFill>
                <a:srgbClr val="000000"/>
              </a:solidFill>
            </a:endParaRPr>
          </a:p>
        </p:txBody>
      </p:sp>
      <p:sp>
        <p:nvSpPr>
          <p:cNvPr id="6" name="TextBox 6"/>
          <p:cNvSpPr txBox="1"/>
          <p:nvPr/>
        </p:nvSpPr>
        <p:spPr>
          <a:xfrm>
            <a:off x="3441700" y="5842000"/>
            <a:ext cx="5588000" cy="381000"/>
          </a:xfrm>
          <a:prstGeom prst="rect">
            <a:avLst/>
          </a:prstGeom>
          <a:noFill/>
        </p:spPr>
        <p:txBody>
          <a:bodyPr vert="horz" wrap="none" lIns="0" tIns="0" rIns="0" bIns="0" rtlCol="0">
            <a:spAutoFit/>
          </a:bodyPr>
          <a:lstStyle/>
          <a:p>
            <a:pPr indent="5334">
              <a:lnSpc>
                <a:spcPts val="1400"/>
              </a:lnSpc>
              <a:tabLst>
                <a:tab pos="1473200" algn="l"/>
                <a:tab pos="3086100" algn="l"/>
              </a:tabLst>
            </a:pPr>
            <a:r>
              <a:rPr lang="en-CA" sz="1200" smtClean="0">
                <a:solidFill>
                  <a:srgbClr val="FFFFFF"/>
                </a:solidFill>
                <a:latin typeface="Times New Roman"/>
                <a:cs typeface="Times New Roman"/>
              </a:rPr>
              <a:t>Geometric</a:t>
            </a:r>
            <a:r>
              <a:rPr lang="en-CA" sz="1200" smtClean="0">
                <a:solidFill>
                  <a:srgbClr val="000000"/>
                </a:solidFill>
                <a:latin typeface="Times New Roman"/>
              </a:rPr>
              <a:t/>
            </a:r>
            <a:br>
              <a:rPr lang="en-CA" sz="1200" smtClean="0">
                <a:solidFill>
                  <a:srgbClr val="000000"/>
                </a:solidFill>
                <a:latin typeface="Times New Roman"/>
              </a:rPr>
            </a:br>
            <a:r>
              <a:rPr lang="en-CA" sz="1200" smtClean="0">
                <a:solidFill>
                  <a:srgbClr val="FFFFFF"/>
                </a:solidFill>
                <a:latin typeface="Times New Roman"/>
                <a:cs typeface="Times New Roman"/>
              </a:rPr>
              <a:t>processing	Rasterization	Display</a:t>
            </a:r>
          </a:p>
          <a:p>
            <a:pPr>
              <a:lnSpc>
                <a:spcPts val="1435"/>
              </a:lnSpc>
            </a:pPr>
            <a:endParaRPr lang="en-CA" sz="1200">
              <a:solidFill>
                <a:srgbClr val="00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21"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Modeling Transformation</a:t>
            </a:r>
          </a:p>
          <a:p>
            <a:pPr>
              <a:lnSpc>
                <a:spcPts val="4600"/>
              </a:lnSpc>
            </a:pPr>
            <a:endParaRPr lang="en-CA" sz="4002">
              <a:solidFill>
                <a:srgbClr val="000000"/>
              </a:solidFill>
            </a:endParaRPr>
          </a:p>
        </p:txBody>
      </p:sp>
      <p:sp>
        <p:nvSpPr>
          <p:cNvPr id="3" name="TextBox 3"/>
          <p:cNvSpPr txBox="1"/>
          <p:nvPr/>
        </p:nvSpPr>
        <p:spPr>
          <a:xfrm>
            <a:off x="330200" y="1574800"/>
            <a:ext cx="3810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a:t>
            </a:r>
          </a:p>
          <a:p>
            <a:pPr>
              <a:lnSpc>
                <a:spcPts val="3220"/>
              </a:lnSpc>
            </a:pPr>
            <a:endParaRPr lang="en-CA" sz="2802" smtClean="0">
              <a:solidFill>
                <a:srgbClr val="FFFF00"/>
              </a:solidFill>
              <a:latin typeface="Times New Roman"/>
              <a:cs typeface="Times New Roman"/>
            </a:endParaRPr>
          </a:p>
        </p:txBody>
      </p:sp>
      <p:sp>
        <p:nvSpPr>
          <p:cNvPr id="4" name="TextBox 4"/>
          <p:cNvSpPr txBox="1"/>
          <p:nvPr/>
        </p:nvSpPr>
        <p:spPr>
          <a:xfrm>
            <a:off x="673100" y="1574800"/>
            <a:ext cx="1549400" cy="4826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3D scene</a:t>
            </a:r>
          </a:p>
          <a:p>
            <a:pPr>
              <a:lnSpc>
                <a:spcPts val="3220"/>
              </a:lnSpc>
            </a:pPr>
            <a:endParaRPr lang="en-CA" sz="2802" smtClean="0">
              <a:solidFill>
                <a:srgbClr val="FFFF00"/>
              </a:solidFill>
              <a:latin typeface="Times New Roman"/>
              <a:cs typeface="Times New Roman"/>
            </a:endParaRPr>
          </a:p>
        </p:txBody>
      </p:sp>
      <p:sp>
        <p:nvSpPr>
          <p:cNvPr id="5" name="TextBox 5"/>
          <p:cNvSpPr txBox="1"/>
          <p:nvPr/>
        </p:nvSpPr>
        <p:spPr>
          <a:xfrm>
            <a:off x="787400" y="20828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Many 3D models</a:t>
            </a:r>
          </a:p>
          <a:p>
            <a:pPr>
              <a:lnSpc>
                <a:spcPts val="2760"/>
              </a:lnSpc>
            </a:pPr>
            <a:endParaRPr lang="en-CA" sz="2400">
              <a:solidFill>
                <a:srgbClr val="000000"/>
              </a:solidFill>
            </a:endParaRPr>
          </a:p>
        </p:txBody>
      </p:sp>
      <p:sp>
        <p:nvSpPr>
          <p:cNvPr id="6" name="TextBox 6"/>
          <p:cNvSpPr txBox="1"/>
          <p:nvPr/>
        </p:nvSpPr>
        <p:spPr>
          <a:xfrm>
            <a:off x="787400" y="2514600"/>
            <a:ext cx="8356600" cy="838200"/>
          </a:xfrm>
          <a:prstGeom prst="rect">
            <a:avLst/>
          </a:prstGeom>
          <a:noFill/>
        </p:spPr>
        <p:txBody>
          <a:bodyPr vert="horz" wrap="none" lIns="0" tIns="0" rIns="0" bIns="0" rtlCol="0">
            <a:spAutoFit/>
          </a:bodyPr>
          <a:lstStyle/>
          <a:p>
            <a:pPr>
              <a:lnSpc>
                <a:spcPts val="2900"/>
              </a:lnSpc>
            </a:pPr>
            <a:r>
              <a:rPr lang="en-CA" sz="2400" smtClean="0">
                <a:solidFill>
                  <a:srgbClr val="FFFFFF"/>
                </a:solidFill>
                <a:latin typeface="Times New Roman"/>
                <a:cs typeface="Times New Roman"/>
              </a:rPr>
              <a:t>- Each one has its own coordinate system - object/model</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FF"/>
                </a:solidFill>
                <a:latin typeface="Times New Roman"/>
                <a:cs typeface="Times New Roman"/>
              </a:rPr>
              <a:t>coordinates</a:t>
            </a:r>
          </a:p>
          <a:p>
            <a:pPr>
              <a:lnSpc>
                <a:spcPts val="2900"/>
              </a:lnSpc>
            </a:pPr>
            <a:endParaRPr lang="en-CA" sz="2400">
              <a:solidFill>
                <a:srgbClr val="000000"/>
              </a:solidFill>
            </a:endParaRPr>
          </a:p>
        </p:txBody>
      </p:sp>
      <p:sp>
        <p:nvSpPr>
          <p:cNvPr id="7" name="TextBox 7"/>
          <p:cNvSpPr txBox="1"/>
          <p:nvPr/>
        </p:nvSpPr>
        <p:spPr>
          <a:xfrm>
            <a:off x="330200" y="33401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Modeling transformation</a:t>
            </a:r>
          </a:p>
          <a:p>
            <a:pPr>
              <a:lnSpc>
                <a:spcPts val="3220"/>
              </a:lnSpc>
            </a:pPr>
            <a:endParaRPr lang="en-CA" sz="2802">
              <a:solidFill>
                <a:srgbClr val="000000"/>
              </a:solidFill>
            </a:endParaRPr>
          </a:p>
        </p:txBody>
      </p:sp>
      <p:sp>
        <p:nvSpPr>
          <p:cNvPr id="8" name="TextBox 8"/>
          <p:cNvSpPr txBox="1"/>
          <p:nvPr/>
        </p:nvSpPr>
        <p:spPr>
          <a:xfrm>
            <a:off x="787400" y="38354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Place the objects in the world coordinate system</a:t>
            </a:r>
          </a:p>
          <a:p>
            <a:pPr>
              <a:lnSpc>
                <a:spcPts val="2300"/>
              </a:lnSpc>
            </a:pPr>
            <a:endParaRPr lang="en-CA" sz="1997">
              <a:solidFill>
                <a:srgbClr val="000000"/>
              </a:solidFill>
            </a:endParaRPr>
          </a:p>
        </p:txBody>
      </p:sp>
      <p:sp>
        <p:nvSpPr>
          <p:cNvPr id="9" name="TextBox 9"/>
          <p:cNvSpPr txBox="1"/>
          <p:nvPr/>
        </p:nvSpPr>
        <p:spPr>
          <a:xfrm>
            <a:off x="787400" y="42037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Translation, scaling, shearing, and rotation</a:t>
            </a:r>
          </a:p>
          <a:p>
            <a:pPr>
              <a:lnSpc>
                <a:spcPts val="2300"/>
              </a:lnSpc>
            </a:pPr>
            <a:endParaRPr lang="en-CA" sz="1997">
              <a:solidFill>
                <a:srgbClr val="000000"/>
              </a:solidFill>
            </a:endParaRPr>
          </a:p>
        </p:txBody>
      </p:sp>
      <p:sp>
        <p:nvSpPr>
          <p:cNvPr id="10" name="TextBox 10"/>
          <p:cNvSpPr txBox="1"/>
          <p:nvPr/>
        </p:nvSpPr>
        <p:spPr>
          <a:xfrm>
            <a:off x="330200" y="45847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Result:</a:t>
            </a:r>
          </a:p>
          <a:p>
            <a:pPr>
              <a:lnSpc>
                <a:spcPts val="3220"/>
              </a:lnSpc>
            </a:pPr>
            <a:endParaRPr lang="en-CA" sz="2802">
              <a:solidFill>
                <a:srgbClr val="000000"/>
              </a:solidFill>
            </a:endParaRPr>
          </a:p>
        </p:txBody>
      </p:sp>
      <p:sp>
        <p:nvSpPr>
          <p:cNvPr id="11" name="TextBox 11"/>
          <p:cNvSpPr txBox="1"/>
          <p:nvPr/>
        </p:nvSpPr>
        <p:spPr>
          <a:xfrm>
            <a:off x="787400" y="50800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Object/model coordinates (local) </a:t>
            </a:r>
            <a:r>
              <a:rPr lang="en-CA" sz="1997" smtClean="0">
                <a:solidFill>
                  <a:srgbClr val="FFFFFF"/>
                </a:solidFill>
                <a:latin typeface="Arial Unicode MS"/>
                <a:cs typeface="Arial Unicode MS"/>
              </a:rPr>
              <a:t></a:t>
            </a:r>
            <a:r>
              <a:rPr lang="en-CA" sz="1997" smtClean="0">
                <a:solidFill>
                  <a:srgbClr val="FFFFFF"/>
                </a:solidFill>
                <a:latin typeface="Times New Roman"/>
                <a:cs typeface="Times New Roman"/>
              </a:rPr>
              <a:t> world coordinates (global)</a:t>
            </a:r>
          </a:p>
          <a:p>
            <a:pPr>
              <a:lnSpc>
                <a:spcPts val="2300"/>
              </a:lnSpc>
            </a:pPr>
            <a:endParaRPr lang="en-CA" sz="1997">
              <a:solidFill>
                <a:srgbClr val="000000"/>
              </a:solidFill>
            </a:endParaRPr>
          </a:p>
        </p:txBody>
      </p:sp>
      <p:sp>
        <p:nvSpPr>
          <p:cNvPr id="12" name="TextBox 12"/>
          <p:cNvSpPr txBox="1"/>
          <p:nvPr/>
        </p:nvSpPr>
        <p:spPr>
          <a:xfrm>
            <a:off x="787400" y="5435600"/>
            <a:ext cx="8356600" cy="381000"/>
          </a:xfrm>
          <a:prstGeom prst="rect">
            <a:avLst/>
          </a:prstGeom>
          <a:noFill/>
        </p:spPr>
        <p:txBody>
          <a:bodyPr vert="horz" wrap="none" lIns="0" tIns="0" rIns="0" bIns="0" rtlCol="0">
            <a:spAutoFit/>
          </a:bodyPr>
          <a:lstStyle/>
          <a:p>
            <a:pPr>
              <a:lnSpc>
                <a:spcPts val="2300"/>
              </a:lnSpc>
            </a:pPr>
            <a:r>
              <a:rPr lang="en-CA" sz="2000" smtClean="0">
                <a:solidFill>
                  <a:srgbClr val="FFFFFF"/>
                </a:solidFill>
                <a:latin typeface="Times New Roman"/>
                <a:cs typeface="Times New Roman"/>
              </a:rPr>
              <a:t>- All vertices of scene in shared 3-D “world” coordinate system</a:t>
            </a:r>
          </a:p>
          <a:p>
            <a:pPr>
              <a:lnSpc>
                <a:spcPts val="2300"/>
              </a:lnSpc>
            </a:pPr>
            <a:endParaRPr lang="en-CA" sz="2000">
              <a:solidFill>
                <a:srgbClr val="000000"/>
              </a:solidFill>
            </a:endParaRPr>
          </a:p>
        </p:txBody>
      </p:sp>
      <p:sp>
        <p:nvSpPr>
          <p:cNvPr id="13" name="TextBox 13"/>
          <p:cNvSpPr txBox="1"/>
          <p:nvPr/>
        </p:nvSpPr>
        <p:spPr>
          <a:xfrm>
            <a:off x="1930400" y="5918200"/>
            <a:ext cx="1397000" cy="254000"/>
          </a:xfrm>
          <a:prstGeom prst="rect">
            <a:avLst/>
          </a:prstGeom>
          <a:noFill/>
        </p:spPr>
        <p:txBody>
          <a:bodyPr vert="horz" wrap="none" lIns="0" tIns="0" rIns="0" bIns="0" rtlCol="0">
            <a:spAutoFit/>
          </a:bodyPr>
          <a:lstStyle/>
          <a:p>
            <a:pPr>
              <a:lnSpc>
                <a:spcPts val="1400"/>
              </a:lnSpc>
            </a:pPr>
            <a:r>
              <a:rPr lang="en-CA" sz="1210" b="1" smtClean="0">
                <a:solidFill>
                  <a:srgbClr val="FFFFFF"/>
                </a:solidFill>
                <a:latin typeface="Times New Roman Bold"/>
                <a:cs typeface="Times New Roman Bold"/>
              </a:rPr>
              <a:t>Geometric</a:t>
            </a:r>
          </a:p>
          <a:p>
            <a:pPr>
              <a:lnSpc>
                <a:spcPts val="1380"/>
              </a:lnSpc>
            </a:pPr>
            <a:endParaRPr lang="en-CA" sz="1200">
              <a:solidFill>
                <a:srgbClr val="000000"/>
              </a:solidFill>
            </a:endParaRPr>
          </a:p>
        </p:txBody>
      </p:sp>
      <p:sp>
        <p:nvSpPr>
          <p:cNvPr id="14" name="TextBox 14"/>
          <p:cNvSpPr txBox="1"/>
          <p:nvPr/>
        </p:nvSpPr>
        <p:spPr>
          <a:xfrm>
            <a:off x="1981200" y="6096000"/>
            <a:ext cx="1346200" cy="254000"/>
          </a:xfrm>
          <a:prstGeom prst="rect">
            <a:avLst/>
          </a:prstGeom>
          <a:noFill/>
        </p:spPr>
        <p:txBody>
          <a:bodyPr vert="horz" wrap="none" lIns="0" tIns="0" rIns="0" bIns="0" rtlCol="0">
            <a:spAutoFit/>
          </a:bodyPr>
          <a:lstStyle/>
          <a:p>
            <a:pPr>
              <a:lnSpc>
                <a:spcPts val="1400"/>
              </a:lnSpc>
            </a:pPr>
            <a:r>
              <a:rPr lang="en-CA" sz="1210" b="1" smtClean="0">
                <a:solidFill>
                  <a:srgbClr val="FFFFFF"/>
                </a:solidFill>
                <a:latin typeface="Times New Roman Bold"/>
                <a:cs typeface="Times New Roman Bold"/>
              </a:rPr>
              <a:t>modeling</a:t>
            </a:r>
          </a:p>
          <a:p>
            <a:pPr>
              <a:lnSpc>
                <a:spcPts val="1380"/>
              </a:lnSpc>
            </a:pPr>
            <a:endParaRPr lang="en-CA" sz="1200">
              <a:solidFill>
                <a:srgbClr val="000000"/>
              </a:solidFill>
            </a:endParaRPr>
          </a:p>
        </p:txBody>
      </p:sp>
      <p:sp>
        <p:nvSpPr>
          <p:cNvPr id="15" name="TextBox 15"/>
          <p:cNvSpPr txBox="1"/>
          <p:nvPr/>
        </p:nvSpPr>
        <p:spPr>
          <a:xfrm>
            <a:off x="3441700" y="5867400"/>
            <a:ext cx="5588000" cy="381000"/>
          </a:xfrm>
          <a:prstGeom prst="rect">
            <a:avLst/>
          </a:prstGeom>
          <a:noFill/>
        </p:spPr>
        <p:txBody>
          <a:bodyPr vert="horz" wrap="none" lIns="0" tIns="0" rIns="0" bIns="0" rtlCol="0">
            <a:spAutoFit/>
          </a:bodyPr>
          <a:lstStyle/>
          <a:p>
            <a:pPr indent="5334">
              <a:lnSpc>
                <a:spcPts val="1400"/>
              </a:lnSpc>
              <a:tabLst>
                <a:tab pos="1473200" algn="l"/>
                <a:tab pos="3086100" algn="l"/>
              </a:tabLst>
            </a:pPr>
            <a:r>
              <a:rPr lang="en-CA" sz="1200" smtClean="0">
                <a:solidFill>
                  <a:srgbClr val="FF6600"/>
                </a:solidFill>
                <a:latin typeface="Times New Roman"/>
                <a:cs typeface="Times New Roman"/>
              </a:rPr>
              <a:t>Geometric</a:t>
            </a:r>
            <a:r>
              <a:rPr lang="en-CA" sz="1200" smtClean="0">
                <a:solidFill>
                  <a:srgbClr val="000000"/>
                </a:solidFill>
                <a:latin typeface="Times New Roman"/>
              </a:rPr>
              <a:t/>
            </a:r>
            <a:br>
              <a:rPr lang="en-CA" sz="1200" smtClean="0">
                <a:solidFill>
                  <a:srgbClr val="000000"/>
                </a:solidFill>
                <a:latin typeface="Times New Roman"/>
              </a:rPr>
            </a:br>
            <a:r>
              <a:rPr lang="en-CA" sz="1200" smtClean="0">
                <a:solidFill>
                  <a:srgbClr val="FF6600"/>
                </a:solidFill>
                <a:latin typeface="Times New Roman"/>
                <a:cs typeface="Times New Roman"/>
              </a:rPr>
              <a:t>processing</a:t>
            </a:r>
            <a:r>
              <a:rPr lang="en-CA" sz="1200" smtClean="0">
                <a:solidFill>
                  <a:srgbClr val="FFFFFF"/>
                </a:solidFill>
                <a:latin typeface="Times New Roman"/>
                <a:cs typeface="Times New Roman"/>
              </a:rPr>
              <a:t>	Rasterization	Display</a:t>
            </a:r>
          </a:p>
          <a:p>
            <a:pPr>
              <a:lnSpc>
                <a:spcPts val="1435"/>
              </a:lnSpc>
            </a:pPr>
            <a:endParaRPr lang="en-CA" sz="1200">
              <a:solidFill>
                <a:srgbClr val="00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279400"/>
            <a:ext cx="8813800" cy="1270000"/>
          </a:xfrm>
          <a:prstGeom prst="rect">
            <a:avLst/>
          </a:prstGeom>
          <a:noFill/>
        </p:spPr>
        <p:txBody>
          <a:bodyPr vert="horz" wrap="none" lIns="0" tIns="0" rIns="0" bIns="0" rtlCol="0">
            <a:spAutoFit/>
          </a:bodyPr>
          <a:lstStyle/>
          <a:p>
            <a:pPr>
              <a:lnSpc>
                <a:spcPts val="4300"/>
              </a:lnSpc>
            </a:pPr>
            <a:r>
              <a:rPr lang="en-CA" sz="3600" smtClean="0">
                <a:solidFill>
                  <a:srgbClr val="FFFF00"/>
                </a:solidFill>
                <a:latin typeface="Tahoma"/>
                <a:cs typeface="Tahoma"/>
              </a:rPr>
              <a:t>Modeling Transformation: 2D</a:t>
            </a:r>
            <a:r>
              <a:rPr lang="en-CA" sz="3600" smtClean="0">
                <a:solidFill>
                  <a:srgbClr val="000000"/>
                </a:solidFill>
                <a:latin typeface="Times New Roman"/>
              </a:rPr>
              <a:t/>
            </a:r>
            <a:br>
              <a:rPr lang="en-CA" sz="3600" smtClean="0">
                <a:solidFill>
                  <a:srgbClr val="000000"/>
                </a:solidFill>
                <a:latin typeface="Times New Roman"/>
              </a:rPr>
            </a:br>
            <a:r>
              <a:rPr lang="en-CA" sz="3600" smtClean="0">
                <a:solidFill>
                  <a:srgbClr val="FFFF00"/>
                </a:solidFill>
                <a:latin typeface="Tahoma"/>
                <a:cs typeface="Tahoma"/>
              </a:rPr>
              <a:t>Example</a:t>
            </a:r>
          </a:p>
          <a:p>
            <a:pPr>
              <a:lnSpc>
                <a:spcPts val="4300"/>
              </a:lnSpc>
            </a:pPr>
            <a:endParaRPr lang="en-CA" sz="3600">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Translation</a:t>
            </a:r>
          </a:p>
          <a:p>
            <a:pPr>
              <a:lnSpc>
                <a:spcPts val="3680"/>
              </a:lnSpc>
            </a:pPr>
            <a:endParaRPr lang="en-CA" sz="3197">
              <a:solidFill>
                <a:srgbClr val="00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279400"/>
            <a:ext cx="8813800" cy="1270000"/>
          </a:xfrm>
          <a:prstGeom prst="rect">
            <a:avLst/>
          </a:prstGeom>
          <a:noFill/>
        </p:spPr>
        <p:txBody>
          <a:bodyPr vert="horz" wrap="none" lIns="0" tIns="0" rIns="0" bIns="0" rtlCol="0">
            <a:spAutoFit/>
          </a:bodyPr>
          <a:lstStyle/>
          <a:p>
            <a:pPr>
              <a:lnSpc>
                <a:spcPts val="4300"/>
              </a:lnSpc>
            </a:pPr>
            <a:r>
              <a:rPr lang="en-CA" sz="3600" smtClean="0">
                <a:solidFill>
                  <a:srgbClr val="FFFF00"/>
                </a:solidFill>
                <a:latin typeface="Tahoma"/>
                <a:cs typeface="Tahoma"/>
              </a:rPr>
              <a:t>Modeling Transformation: 2D</a:t>
            </a:r>
            <a:r>
              <a:rPr lang="en-CA" sz="3600" smtClean="0">
                <a:solidFill>
                  <a:srgbClr val="000000"/>
                </a:solidFill>
                <a:latin typeface="Times New Roman"/>
              </a:rPr>
              <a:t/>
            </a:r>
            <a:br>
              <a:rPr lang="en-CA" sz="3600" smtClean="0">
                <a:solidFill>
                  <a:srgbClr val="000000"/>
                </a:solidFill>
                <a:latin typeface="Times New Roman"/>
              </a:rPr>
            </a:br>
            <a:r>
              <a:rPr lang="en-CA" sz="3600" smtClean="0">
                <a:solidFill>
                  <a:srgbClr val="FFFF00"/>
                </a:solidFill>
                <a:latin typeface="Tahoma"/>
                <a:cs typeface="Tahoma"/>
              </a:rPr>
              <a:t>Example</a:t>
            </a:r>
          </a:p>
          <a:p>
            <a:pPr>
              <a:lnSpc>
                <a:spcPts val="4300"/>
              </a:lnSpc>
            </a:pPr>
            <a:endParaRPr lang="en-CA" sz="3600">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Rotation</a:t>
            </a:r>
          </a:p>
          <a:p>
            <a:pPr>
              <a:lnSpc>
                <a:spcPts val="3680"/>
              </a:lnSpc>
            </a:pPr>
            <a:endParaRPr lang="en-CA" sz="3197">
              <a:solidFill>
                <a:srgbClr val="0000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279400"/>
            <a:ext cx="8813800" cy="1270000"/>
          </a:xfrm>
          <a:prstGeom prst="rect">
            <a:avLst/>
          </a:prstGeom>
          <a:noFill/>
        </p:spPr>
        <p:txBody>
          <a:bodyPr vert="horz" wrap="none" lIns="0" tIns="0" rIns="0" bIns="0" rtlCol="0">
            <a:spAutoFit/>
          </a:bodyPr>
          <a:lstStyle/>
          <a:p>
            <a:pPr>
              <a:lnSpc>
                <a:spcPts val="4300"/>
              </a:lnSpc>
            </a:pPr>
            <a:r>
              <a:rPr lang="en-CA" sz="3600" smtClean="0">
                <a:solidFill>
                  <a:srgbClr val="FFFF00"/>
                </a:solidFill>
                <a:latin typeface="Tahoma"/>
                <a:cs typeface="Tahoma"/>
              </a:rPr>
              <a:t>Modeling Transformation: 2D</a:t>
            </a:r>
            <a:r>
              <a:rPr lang="en-CA" sz="3600" smtClean="0">
                <a:solidFill>
                  <a:srgbClr val="000000"/>
                </a:solidFill>
                <a:latin typeface="Times New Roman"/>
              </a:rPr>
              <a:t/>
            </a:r>
            <a:br>
              <a:rPr lang="en-CA" sz="3600" smtClean="0">
                <a:solidFill>
                  <a:srgbClr val="000000"/>
                </a:solidFill>
                <a:latin typeface="Times New Roman"/>
              </a:rPr>
            </a:br>
            <a:r>
              <a:rPr lang="en-CA" sz="3600" smtClean="0">
                <a:solidFill>
                  <a:srgbClr val="FFFF00"/>
                </a:solidFill>
                <a:latin typeface="Tahoma"/>
                <a:cs typeface="Tahoma"/>
              </a:rPr>
              <a:t>Example</a:t>
            </a:r>
          </a:p>
          <a:p>
            <a:pPr>
              <a:lnSpc>
                <a:spcPts val="4300"/>
              </a:lnSpc>
            </a:pPr>
            <a:endParaRPr lang="en-CA" sz="3600">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Scaling</a:t>
            </a:r>
          </a:p>
          <a:p>
            <a:pPr>
              <a:lnSpc>
                <a:spcPts val="3680"/>
              </a:lnSpc>
            </a:pPr>
            <a:endParaRPr lang="en-CA" sz="3197">
              <a:solidFill>
                <a:srgbClr val="00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279400"/>
            <a:ext cx="8813800" cy="1270000"/>
          </a:xfrm>
          <a:prstGeom prst="rect">
            <a:avLst/>
          </a:prstGeom>
          <a:noFill/>
        </p:spPr>
        <p:txBody>
          <a:bodyPr vert="horz" wrap="none" lIns="0" tIns="0" rIns="0" bIns="0" rtlCol="0">
            <a:spAutoFit/>
          </a:bodyPr>
          <a:lstStyle/>
          <a:p>
            <a:pPr>
              <a:lnSpc>
                <a:spcPts val="4300"/>
              </a:lnSpc>
            </a:pPr>
            <a:r>
              <a:rPr lang="en-CA" sz="3600" smtClean="0">
                <a:solidFill>
                  <a:srgbClr val="FFFF00"/>
                </a:solidFill>
                <a:latin typeface="Tahoma"/>
                <a:cs typeface="Tahoma"/>
              </a:rPr>
              <a:t>Modeling Transformation: 2D</a:t>
            </a:r>
            <a:r>
              <a:rPr lang="en-CA" sz="3600" smtClean="0">
                <a:solidFill>
                  <a:srgbClr val="000000"/>
                </a:solidFill>
                <a:latin typeface="Times New Roman"/>
              </a:rPr>
              <a:t/>
            </a:r>
            <a:br>
              <a:rPr lang="en-CA" sz="3600" smtClean="0">
                <a:solidFill>
                  <a:srgbClr val="000000"/>
                </a:solidFill>
                <a:latin typeface="Times New Roman"/>
              </a:rPr>
            </a:br>
            <a:r>
              <a:rPr lang="en-CA" sz="3600" smtClean="0">
                <a:solidFill>
                  <a:srgbClr val="FFFF00"/>
                </a:solidFill>
                <a:latin typeface="Tahoma"/>
                <a:cs typeface="Tahoma"/>
              </a:rPr>
              <a:t>Example</a:t>
            </a:r>
          </a:p>
          <a:p>
            <a:pPr>
              <a:lnSpc>
                <a:spcPts val="4300"/>
              </a:lnSpc>
            </a:pPr>
            <a:endParaRPr lang="en-CA" sz="3600">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Shearing</a:t>
            </a:r>
          </a:p>
          <a:p>
            <a:pPr>
              <a:lnSpc>
                <a:spcPts val="3680"/>
              </a:lnSpc>
            </a:pPr>
            <a:endParaRPr lang="en-CA" sz="3197">
              <a:solidFill>
                <a:srgbClr val="00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4" name="TextBox 2"/>
          <p:cNvSpPr txBox="1"/>
          <p:nvPr/>
        </p:nvSpPr>
        <p:spPr>
          <a:xfrm>
            <a:off x="330200" y="279400"/>
            <a:ext cx="8813800" cy="1270000"/>
          </a:xfrm>
          <a:prstGeom prst="rect">
            <a:avLst/>
          </a:prstGeom>
          <a:noFill/>
        </p:spPr>
        <p:txBody>
          <a:bodyPr vert="horz" wrap="none" lIns="0" tIns="0" rIns="0" bIns="0" rtlCol="0">
            <a:spAutoFit/>
          </a:bodyPr>
          <a:lstStyle/>
          <a:p>
            <a:pPr>
              <a:lnSpc>
                <a:spcPts val="4300"/>
              </a:lnSpc>
            </a:pPr>
            <a:r>
              <a:rPr lang="en-CA" sz="3600" smtClean="0">
                <a:solidFill>
                  <a:srgbClr val="FFFF00"/>
                </a:solidFill>
                <a:latin typeface="Tahoma"/>
                <a:cs typeface="Tahoma"/>
              </a:rPr>
              <a:t>Modeling Transformation: 2D</a:t>
            </a:r>
            <a:r>
              <a:rPr lang="en-CA" sz="3600" smtClean="0">
                <a:solidFill>
                  <a:srgbClr val="000000"/>
                </a:solidFill>
                <a:latin typeface="Times New Roman"/>
              </a:rPr>
              <a:t/>
            </a:r>
            <a:br>
              <a:rPr lang="en-CA" sz="3600" smtClean="0">
                <a:solidFill>
                  <a:srgbClr val="000000"/>
                </a:solidFill>
                <a:latin typeface="Times New Roman"/>
              </a:rPr>
            </a:br>
            <a:r>
              <a:rPr lang="en-CA" sz="3600" smtClean="0">
                <a:solidFill>
                  <a:srgbClr val="FFFF00"/>
                </a:solidFill>
                <a:latin typeface="Tahoma"/>
                <a:cs typeface="Tahoma"/>
              </a:rPr>
              <a:t>Example</a:t>
            </a:r>
          </a:p>
          <a:p>
            <a:pPr>
              <a:lnSpc>
                <a:spcPts val="4300"/>
              </a:lnSpc>
            </a:pPr>
            <a:endParaRPr lang="en-CA" sz="3600">
              <a:solidFill>
                <a:srgbClr val="000000"/>
              </a:solidFill>
            </a:endParaRPr>
          </a:p>
        </p:txBody>
      </p:sp>
      <p:sp>
        <p:nvSpPr>
          <p:cNvPr id="3" name="TextBox 3"/>
          <p:cNvSpPr txBox="1"/>
          <p:nvPr/>
        </p:nvSpPr>
        <p:spPr>
          <a:xfrm>
            <a:off x="330200" y="15494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Translation</a:t>
            </a:r>
          </a:p>
          <a:p>
            <a:pPr>
              <a:lnSpc>
                <a:spcPts val="3220"/>
              </a:lnSpc>
            </a:pPr>
            <a:endParaRPr lang="en-CA" sz="2802">
              <a:solidFill>
                <a:srgbClr val="000000"/>
              </a:solidFill>
            </a:endParaRPr>
          </a:p>
        </p:txBody>
      </p:sp>
      <p:sp>
        <p:nvSpPr>
          <p:cNvPr id="4" name="TextBox 4"/>
          <p:cNvSpPr txBox="1"/>
          <p:nvPr/>
        </p:nvSpPr>
        <p:spPr>
          <a:xfrm>
            <a:off x="330200" y="24892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Rotation</a:t>
            </a:r>
          </a:p>
          <a:p>
            <a:pPr>
              <a:lnSpc>
                <a:spcPts val="3220"/>
              </a:lnSpc>
            </a:pPr>
            <a:endParaRPr lang="en-CA" sz="2804">
              <a:solidFill>
                <a:srgbClr val="000000"/>
              </a:solidFill>
            </a:endParaRPr>
          </a:p>
        </p:txBody>
      </p:sp>
      <p:sp>
        <p:nvSpPr>
          <p:cNvPr id="5" name="TextBox 5"/>
          <p:cNvSpPr txBox="1"/>
          <p:nvPr/>
        </p:nvSpPr>
        <p:spPr>
          <a:xfrm>
            <a:off x="330200" y="34290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Scaling</a:t>
            </a:r>
          </a:p>
          <a:p>
            <a:pPr>
              <a:lnSpc>
                <a:spcPts val="3220"/>
              </a:lnSpc>
            </a:pPr>
            <a:endParaRPr lang="en-CA" sz="2802">
              <a:solidFill>
                <a:srgbClr val="000000"/>
              </a:solidFill>
            </a:endParaRPr>
          </a:p>
        </p:txBody>
      </p:sp>
      <p:sp>
        <p:nvSpPr>
          <p:cNvPr id="6" name="TextBox 6"/>
          <p:cNvSpPr txBox="1"/>
          <p:nvPr/>
        </p:nvSpPr>
        <p:spPr>
          <a:xfrm>
            <a:off x="330200" y="43688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Shearing</a:t>
            </a:r>
          </a:p>
          <a:p>
            <a:pPr>
              <a:lnSpc>
                <a:spcPts val="3220"/>
              </a:lnSpc>
            </a:pPr>
            <a:endParaRPr lang="en-CA" sz="2802">
              <a:solidFill>
                <a:srgbClr val="000000"/>
              </a:solidFill>
            </a:endParaRPr>
          </a:p>
        </p:txBody>
      </p:sp>
      <p:sp>
        <p:nvSpPr>
          <p:cNvPr id="7" name="TextBox 7"/>
          <p:cNvSpPr txBox="1"/>
          <p:nvPr/>
        </p:nvSpPr>
        <p:spPr>
          <a:xfrm>
            <a:off x="330200" y="53086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Can we represent the above transformations in a unified</a:t>
            </a:r>
          </a:p>
          <a:p>
            <a:pPr>
              <a:lnSpc>
                <a:spcPts val="3220"/>
              </a:lnSpc>
            </a:pPr>
            <a:endParaRPr lang="en-CA" sz="2804">
              <a:solidFill>
                <a:srgbClr val="000000"/>
              </a:solidFill>
            </a:endParaRPr>
          </a:p>
        </p:txBody>
      </p:sp>
      <p:sp>
        <p:nvSpPr>
          <p:cNvPr id="8" name="TextBox 8"/>
          <p:cNvSpPr txBox="1"/>
          <p:nvPr/>
        </p:nvSpPr>
        <p:spPr>
          <a:xfrm>
            <a:off x="673100" y="5715000"/>
            <a:ext cx="8470900" cy="533400"/>
          </a:xfrm>
          <a:prstGeom prst="rect">
            <a:avLst/>
          </a:prstGeom>
          <a:noFill/>
        </p:spPr>
        <p:txBody>
          <a:bodyPr vert="horz" wrap="none" lIns="0" tIns="0" rIns="0" bIns="0" rtlCol="0">
            <a:spAutoFit/>
          </a:bodyPr>
          <a:lstStyle/>
          <a:p>
            <a:pPr>
              <a:lnSpc>
                <a:spcPts val="2950"/>
              </a:lnSpc>
            </a:pPr>
            <a:r>
              <a:rPr lang="en-CA" sz="2802" smtClean="0">
                <a:solidFill>
                  <a:srgbClr val="FFFF00"/>
                </a:solidFill>
                <a:latin typeface="Times New Roman"/>
                <a:cs typeface="Times New Roman"/>
              </a:rPr>
              <a:t>format?</a:t>
            </a:r>
          </a:p>
          <a:p>
            <a:pPr>
              <a:lnSpc>
                <a:spcPts val="2950"/>
              </a:lnSpc>
            </a:pPr>
            <a:endParaRPr lang="en-CA" sz="2802">
              <a:solidFill>
                <a:srgbClr val="00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330200" y="850900"/>
            <a:ext cx="8813800" cy="685800"/>
          </a:xfrm>
          <a:prstGeom prst="rect">
            <a:avLst/>
          </a:prstGeom>
          <a:noFill/>
        </p:spPr>
        <p:txBody>
          <a:bodyPr vert="horz" wrap="none" lIns="0" tIns="0" rIns="0" bIns="0" rtlCol="0">
            <a:spAutoFit/>
          </a:bodyPr>
          <a:lstStyle/>
          <a:p>
            <a:pPr>
              <a:lnSpc>
                <a:spcPts val="4140"/>
              </a:lnSpc>
            </a:pPr>
            <a:r>
              <a:rPr lang="en-CA" sz="3600" smtClean="0">
                <a:solidFill>
                  <a:srgbClr val="FFFF00"/>
                </a:solidFill>
                <a:latin typeface="Tahoma"/>
                <a:cs typeface="Tahoma"/>
              </a:rPr>
              <a:t>Homogeneous Coordinates</a:t>
            </a:r>
          </a:p>
          <a:p>
            <a:pPr>
              <a:lnSpc>
                <a:spcPts val="4140"/>
              </a:lnSpc>
            </a:pPr>
            <a:endParaRPr lang="en-CA" sz="3600">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Each point (x, y) is represented as (x, y, 1)</a:t>
            </a:r>
          </a:p>
          <a:p>
            <a:pPr>
              <a:lnSpc>
                <a:spcPts val="3220"/>
              </a:lnSpc>
            </a:pPr>
            <a:endParaRPr lang="en-CA" sz="2802">
              <a:solidFill>
                <a:srgbClr val="000000"/>
              </a:solidFill>
            </a:endParaRPr>
          </a:p>
        </p:txBody>
      </p:sp>
      <p:sp>
        <p:nvSpPr>
          <p:cNvPr id="4" name="TextBox 4"/>
          <p:cNvSpPr txBox="1"/>
          <p:nvPr/>
        </p:nvSpPr>
        <p:spPr>
          <a:xfrm>
            <a:off x="787400" y="20828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Append a 1 at the end of vector!</a:t>
            </a:r>
          </a:p>
          <a:p>
            <a:pPr>
              <a:lnSpc>
                <a:spcPts val="2760"/>
              </a:lnSpc>
            </a:pPr>
            <a:endParaRPr lang="en-CA" sz="2400">
              <a:solidFill>
                <a:srgbClr val="000000"/>
              </a:solidFill>
            </a:endParaRPr>
          </a:p>
        </p:txBody>
      </p:sp>
      <p:sp>
        <p:nvSpPr>
          <p:cNvPr id="5" name="TextBox 5"/>
          <p:cNvSpPr txBox="1"/>
          <p:nvPr/>
        </p:nvSpPr>
        <p:spPr>
          <a:xfrm>
            <a:off x="330200" y="25400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All transformations can be represented as matrix</a:t>
            </a:r>
          </a:p>
          <a:p>
            <a:pPr>
              <a:lnSpc>
                <a:spcPts val="3220"/>
              </a:lnSpc>
            </a:pPr>
            <a:endParaRPr lang="en-CA" sz="2804">
              <a:solidFill>
                <a:srgbClr val="000000"/>
              </a:solidFill>
            </a:endParaRPr>
          </a:p>
        </p:txBody>
      </p:sp>
      <p:sp>
        <p:nvSpPr>
          <p:cNvPr id="6" name="TextBox 6"/>
          <p:cNvSpPr txBox="1"/>
          <p:nvPr/>
        </p:nvSpPr>
        <p:spPr>
          <a:xfrm>
            <a:off x="673100" y="2971800"/>
            <a:ext cx="84709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multiplication!</a:t>
            </a:r>
          </a:p>
          <a:p>
            <a:pPr>
              <a:lnSpc>
                <a:spcPts val="3220"/>
              </a:lnSpc>
            </a:pPr>
            <a:endParaRPr lang="en-CA" sz="2802">
              <a:solidFill>
                <a:srgbClr val="000000"/>
              </a:solidFill>
            </a:endParaRPr>
          </a:p>
        </p:txBody>
      </p:sp>
      <p:sp>
        <p:nvSpPr>
          <p:cNvPr id="7" name="TextBox 7"/>
          <p:cNvSpPr txBox="1"/>
          <p:nvPr/>
        </p:nvSpPr>
        <p:spPr>
          <a:xfrm>
            <a:off x="330200" y="34798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Composite transformation becomes much easier</a:t>
            </a:r>
          </a:p>
          <a:p>
            <a:pPr>
              <a:lnSpc>
                <a:spcPts val="3220"/>
              </a:lnSpc>
            </a:pPr>
            <a:endParaRPr lang="en-CA" sz="2802">
              <a:solidFill>
                <a:srgbClr val="000000"/>
              </a:solidFill>
            </a:endParaRPr>
          </a:p>
        </p:txBody>
      </p:sp>
      <p:sp>
        <p:nvSpPr>
          <p:cNvPr id="8" name="TextBox 8"/>
          <p:cNvSpPr txBox="1"/>
          <p:nvPr/>
        </p:nvSpPr>
        <p:spPr>
          <a:xfrm>
            <a:off x="1206500" y="5905500"/>
            <a:ext cx="2006600" cy="254000"/>
          </a:xfrm>
          <a:prstGeom prst="rect">
            <a:avLst/>
          </a:prstGeom>
          <a:noFill/>
        </p:spPr>
        <p:txBody>
          <a:bodyPr vert="horz" wrap="none" lIns="0" tIns="0" rIns="0" bIns="0" rtlCol="0">
            <a:spAutoFit/>
          </a:bodyPr>
          <a:lstStyle/>
          <a:p>
            <a:pPr>
              <a:lnSpc>
                <a:spcPts val="1610"/>
              </a:lnSpc>
            </a:pPr>
            <a:r>
              <a:rPr lang="en-CA" sz="1397" smtClean="0">
                <a:solidFill>
                  <a:srgbClr val="FFFFFF"/>
                </a:solidFill>
                <a:latin typeface="Times New Roman"/>
                <a:cs typeface="Times New Roman"/>
              </a:rPr>
              <a:t>Conventional coordinate</a:t>
            </a:r>
          </a:p>
          <a:p>
            <a:pPr>
              <a:lnSpc>
                <a:spcPts val="1610"/>
              </a:lnSpc>
            </a:pPr>
            <a:endParaRPr lang="en-CA" sz="1397" smtClean="0">
              <a:solidFill>
                <a:srgbClr val="FFFFFF"/>
              </a:solidFill>
              <a:latin typeface="Times New Roman"/>
              <a:cs typeface="Times New Roman"/>
            </a:endParaRPr>
          </a:p>
        </p:txBody>
      </p:sp>
      <p:sp>
        <p:nvSpPr>
          <p:cNvPr id="9" name="TextBox 9"/>
          <p:cNvSpPr txBox="1"/>
          <p:nvPr/>
        </p:nvSpPr>
        <p:spPr>
          <a:xfrm>
            <a:off x="5041900" y="5905500"/>
            <a:ext cx="2032000" cy="254000"/>
          </a:xfrm>
          <a:prstGeom prst="rect">
            <a:avLst/>
          </a:prstGeom>
          <a:noFill/>
        </p:spPr>
        <p:txBody>
          <a:bodyPr vert="horz" wrap="none" lIns="0" tIns="0" rIns="0" bIns="0" rtlCol="0">
            <a:spAutoFit/>
          </a:bodyPr>
          <a:lstStyle/>
          <a:p>
            <a:pPr>
              <a:lnSpc>
                <a:spcPts val="1610"/>
              </a:lnSpc>
            </a:pPr>
            <a:r>
              <a:rPr lang="en-CA" sz="1397" smtClean="0">
                <a:solidFill>
                  <a:srgbClr val="FFFFFF"/>
                </a:solidFill>
                <a:latin typeface="Times New Roman"/>
                <a:cs typeface="Times New Roman"/>
              </a:rPr>
              <a:t>homogeneous coordinate</a:t>
            </a:r>
          </a:p>
          <a:p>
            <a:pPr>
              <a:lnSpc>
                <a:spcPts val="1610"/>
              </a:lnSpc>
            </a:pPr>
            <a:endParaRPr lang="en-CA" sz="1397" smtClean="0">
              <a:solidFill>
                <a:srgbClr val="FFFFFF"/>
              </a:solidFill>
              <a:latin typeface="Times New Roman"/>
              <a:cs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Homogeneous Coordinates</a:t>
            </a:r>
          </a:p>
          <a:p>
            <a:pPr>
              <a:lnSpc>
                <a:spcPts val="5060"/>
              </a:lnSpc>
            </a:pPr>
            <a:endParaRPr lang="en-CA" sz="4397">
              <a:solidFill>
                <a:srgbClr val="000000"/>
              </a:solidFill>
            </a:endParaRPr>
          </a:p>
        </p:txBody>
      </p:sp>
      <p:sp>
        <p:nvSpPr>
          <p:cNvPr id="3" name="TextBox 3"/>
          <p:cNvSpPr txBox="1"/>
          <p:nvPr/>
        </p:nvSpPr>
        <p:spPr>
          <a:xfrm>
            <a:off x="330200" y="1587500"/>
            <a:ext cx="8813800" cy="977900"/>
          </a:xfrm>
          <a:prstGeom prst="rect">
            <a:avLst/>
          </a:prstGeom>
          <a:noFill/>
        </p:spPr>
        <p:txBody>
          <a:bodyPr vert="horz" wrap="none" lIns="0" tIns="0" rIns="0" bIns="0" rtlCol="0">
            <a:spAutoFit/>
          </a:bodyPr>
          <a:lstStyle/>
          <a:p>
            <a:pPr>
              <a:lnSpc>
                <a:spcPts val="3300"/>
              </a:lnSpc>
            </a:pPr>
            <a:r>
              <a:rPr lang="en-CA" sz="2802" smtClean="0">
                <a:solidFill>
                  <a:srgbClr val="FFFF00"/>
                </a:solidFill>
                <a:latin typeface="Times New Roman"/>
                <a:cs typeface="Times New Roman"/>
              </a:rPr>
              <a:t>• All transformations can be represented as matrix</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00"/>
                </a:solidFill>
                <a:latin typeface="Times New Roman"/>
                <a:cs typeface="Times New Roman"/>
              </a:rPr>
              <a:t>multiplication!</a:t>
            </a:r>
          </a:p>
          <a:p>
            <a:pPr>
              <a:lnSpc>
                <a:spcPts val="3300"/>
              </a:lnSpc>
            </a:pPr>
            <a:endParaRPr lang="en-CA" sz="2802">
              <a:solidFill>
                <a:srgbClr val="000000"/>
              </a:solidFill>
            </a:endParaRPr>
          </a:p>
        </p:txBody>
      </p:sp>
      <p:sp>
        <p:nvSpPr>
          <p:cNvPr id="4" name="TextBox 4"/>
          <p:cNvSpPr txBox="1"/>
          <p:nvPr/>
        </p:nvSpPr>
        <p:spPr>
          <a:xfrm>
            <a:off x="330200" y="25273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Composite transformation becomes much easier!</a:t>
            </a:r>
          </a:p>
          <a:p>
            <a:pPr>
              <a:lnSpc>
                <a:spcPts val="3220"/>
              </a:lnSpc>
            </a:pPr>
            <a:endParaRPr lang="en-CA" sz="2804">
              <a:solidFill>
                <a:srgbClr val="00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0" name="TextBox 2"/>
          <p:cNvSpPr txBox="1"/>
          <p:nvPr/>
        </p:nvSpPr>
        <p:spPr>
          <a:xfrm>
            <a:off x="330200" y="850900"/>
            <a:ext cx="8813800" cy="685800"/>
          </a:xfrm>
          <a:prstGeom prst="rect">
            <a:avLst/>
          </a:prstGeom>
          <a:noFill/>
        </p:spPr>
        <p:txBody>
          <a:bodyPr vert="horz" wrap="none" lIns="0" tIns="0" rIns="0" bIns="0" rtlCol="0">
            <a:spAutoFit/>
          </a:bodyPr>
          <a:lstStyle/>
          <a:p>
            <a:pPr>
              <a:lnSpc>
                <a:spcPts val="4140"/>
              </a:lnSpc>
            </a:pPr>
            <a:r>
              <a:rPr lang="en-CA" sz="3600" smtClean="0">
                <a:solidFill>
                  <a:srgbClr val="FFFF00"/>
                </a:solidFill>
                <a:latin typeface="Tahoma"/>
                <a:cs typeface="Tahoma"/>
              </a:rPr>
              <a:t>Homogeneous Coordinates</a:t>
            </a:r>
          </a:p>
          <a:p>
            <a:pPr>
              <a:lnSpc>
                <a:spcPts val="4140"/>
              </a:lnSpc>
            </a:pPr>
            <a:endParaRPr lang="en-CA" sz="3600">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Composite transformation</a:t>
            </a:r>
          </a:p>
          <a:p>
            <a:pPr>
              <a:lnSpc>
                <a:spcPts val="3220"/>
              </a:lnSpc>
            </a:pPr>
            <a:endParaRPr lang="en-CA" sz="2802">
              <a:solidFill>
                <a:srgbClr val="000000"/>
              </a:solidFill>
            </a:endParaRPr>
          </a:p>
        </p:txBody>
      </p:sp>
      <p:sp>
        <p:nvSpPr>
          <p:cNvPr id="4" name="TextBox 4"/>
          <p:cNvSpPr txBox="1"/>
          <p:nvPr/>
        </p:nvSpPr>
        <p:spPr>
          <a:xfrm>
            <a:off x="330200" y="56896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Matrix multiplication</a:t>
            </a:r>
          </a:p>
          <a:p>
            <a:pPr>
              <a:lnSpc>
                <a:spcPts val="3220"/>
              </a:lnSpc>
            </a:pPr>
            <a:endParaRPr lang="en-CA" sz="2802">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Entertainment</a:t>
            </a:r>
          </a:p>
          <a:p>
            <a:pPr>
              <a:lnSpc>
                <a:spcPts val="5060"/>
              </a:lnSpc>
            </a:pPr>
            <a:endParaRPr lang="en-CA" sz="4397">
              <a:solidFill>
                <a:srgbClr val="000000"/>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850900"/>
            <a:ext cx="8813800" cy="685800"/>
          </a:xfrm>
          <a:prstGeom prst="rect">
            <a:avLst/>
          </a:prstGeom>
          <a:noFill/>
        </p:spPr>
        <p:txBody>
          <a:bodyPr vert="horz" wrap="none" lIns="0" tIns="0" rIns="0" bIns="0" rtlCol="0">
            <a:spAutoFit/>
          </a:bodyPr>
          <a:lstStyle/>
          <a:p>
            <a:pPr>
              <a:lnSpc>
                <a:spcPts val="4140"/>
              </a:lnSpc>
            </a:pPr>
            <a:r>
              <a:rPr lang="en-CA" sz="3600" smtClean="0">
                <a:solidFill>
                  <a:srgbClr val="FFFF00"/>
                </a:solidFill>
                <a:latin typeface="Tahoma"/>
                <a:cs typeface="Tahoma"/>
              </a:rPr>
              <a:t>Homogeneous Coordinates</a:t>
            </a:r>
          </a:p>
          <a:p>
            <a:pPr>
              <a:lnSpc>
                <a:spcPts val="4140"/>
              </a:lnSpc>
            </a:pPr>
            <a:endParaRPr lang="en-CA" sz="3600">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Transformation in homogeneous coordinates</a:t>
            </a:r>
          </a:p>
          <a:p>
            <a:pPr>
              <a:lnSpc>
                <a:spcPts val="3220"/>
              </a:lnSpc>
            </a:pPr>
            <a:endParaRPr lang="en-CA" sz="2802">
              <a:solidFill>
                <a:srgbClr val="0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6" name="TextBox 2"/>
          <p:cNvSpPr txBox="1"/>
          <p:nvPr/>
        </p:nvSpPr>
        <p:spPr>
          <a:xfrm>
            <a:off x="330200" y="850900"/>
            <a:ext cx="8813800" cy="685800"/>
          </a:xfrm>
          <a:prstGeom prst="rect">
            <a:avLst/>
          </a:prstGeom>
          <a:noFill/>
        </p:spPr>
        <p:txBody>
          <a:bodyPr vert="horz" wrap="none" lIns="0" tIns="0" rIns="0" bIns="0" rtlCol="0">
            <a:spAutoFit/>
          </a:bodyPr>
          <a:lstStyle/>
          <a:p>
            <a:pPr>
              <a:lnSpc>
                <a:spcPts val="4140"/>
              </a:lnSpc>
            </a:pPr>
            <a:r>
              <a:rPr lang="en-CA" sz="3600" smtClean="0">
                <a:solidFill>
                  <a:srgbClr val="FFFF00"/>
                </a:solidFill>
                <a:latin typeface="Tahoma"/>
                <a:cs typeface="Tahoma"/>
              </a:rPr>
              <a:t>Homogeneous Coordinates</a:t>
            </a:r>
          </a:p>
          <a:p>
            <a:pPr>
              <a:lnSpc>
                <a:spcPts val="4140"/>
              </a:lnSpc>
            </a:pPr>
            <a:endParaRPr lang="en-CA" sz="3600">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Rotation in homogeneous coordinates</a:t>
            </a:r>
          </a:p>
          <a:p>
            <a:pPr>
              <a:lnSpc>
                <a:spcPts val="3220"/>
              </a:lnSpc>
            </a:pPr>
            <a:endParaRPr lang="en-CA" sz="2802">
              <a:solidFill>
                <a:srgbClr val="0000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850900"/>
            <a:ext cx="8813800" cy="685800"/>
          </a:xfrm>
          <a:prstGeom prst="rect">
            <a:avLst/>
          </a:prstGeom>
          <a:noFill/>
        </p:spPr>
        <p:txBody>
          <a:bodyPr vert="horz" wrap="none" lIns="0" tIns="0" rIns="0" bIns="0" rtlCol="0">
            <a:spAutoFit/>
          </a:bodyPr>
          <a:lstStyle/>
          <a:p>
            <a:pPr>
              <a:lnSpc>
                <a:spcPts val="4140"/>
              </a:lnSpc>
            </a:pPr>
            <a:r>
              <a:rPr lang="en-CA" sz="3600" smtClean="0">
                <a:solidFill>
                  <a:srgbClr val="FFFF00"/>
                </a:solidFill>
                <a:latin typeface="Tahoma"/>
                <a:cs typeface="Tahoma"/>
              </a:rPr>
              <a:t>Homogeneous Coordinates</a:t>
            </a:r>
          </a:p>
          <a:p>
            <a:pPr>
              <a:lnSpc>
                <a:spcPts val="4140"/>
              </a:lnSpc>
            </a:pPr>
            <a:endParaRPr lang="en-CA" sz="3600">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Scaling in homogeneous coordinates</a:t>
            </a:r>
          </a:p>
          <a:p>
            <a:pPr>
              <a:lnSpc>
                <a:spcPts val="3220"/>
              </a:lnSpc>
            </a:pPr>
            <a:endParaRPr lang="en-CA" sz="2802">
              <a:solidFill>
                <a:srgbClr val="000000"/>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850900"/>
            <a:ext cx="8813800" cy="685800"/>
          </a:xfrm>
          <a:prstGeom prst="rect">
            <a:avLst/>
          </a:prstGeom>
          <a:noFill/>
        </p:spPr>
        <p:txBody>
          <a:bodyPr vert="horz" wrap="none" lIns="0" tIns="0" rIns="0" bIns="0" rtlCol="0">
            <a:spAutoFit/>
          </a:bodyPr>
          <a:lstStyle/>
          <a:p>
            <a:pPr>
              <a:lnSpc>
                <a:spcPts val="4140"/>
              </a:lnSpc>
            </a:pPr>
            <a:r>
              <a:rPr lang="en-CA" sz="3600" smtClean="0">
                <a:solidFill>
                  <a:srgbClr val="FFFF00"/>
                </a:solidFill>
                <a:latin typeface="Tahoma"/>
                <a:cs typeface="Tahoma"/>
              </a:rPr>
              <a:t>Homogeneous Coordinates</a:t>
            </a:r>
          </a:p>
          <a:p>
            <a:pPr>
              <a:lnSpc>
                <a:spcPts val="4140"/>
              </a:lnSpc>
            </a:pPr>
            <a:endParaRPr lang="en-CA" sz="3600">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Shearing in homogeneous coordinates</a:t>
            </a:r>
          </a:p>
          <a:p>
            <a:pPr>
              <a:lnSpc>
                <a:spcPts val="3220"/>
              </a:lnSpc>
            </a:pPr>
            <a:endParaRPr lang="en-CA" sz="2802">
              <a:solidFill>
                <a:srgbClr val="0000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8"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Viewing Transformation</a:t>
            </a:r>
          </a:p>
          <a:p>
            <a:pPr>
              <a:lnSpc>
                <a:spcPts val="4600"/>
              </a:lnSpc>
            </a:pPr>
            <a:endParaRPr lang="en-CA" sz="4002">
              <a:solidFill>
                <a:srgbClr val="000000"/>
              </a:solidFill>
            </a:endParaRPr>
          </a:p>
        </p:txBody>
      </p:sp>
      <p:sp>
        <p:nvSpPr>
          <p:cNvPr id="3" name="TextBox 3"/>
          <p:cNvSpPr txBox="1"/>
          <p:nvPr/>
        </p:nvSpPr>
        <p:spPr>
          <a:xfrm>
            <a:off x="330200" y="1574800"/>
            <a:ext cx="8813800" cy="1130300"/>
          </a:xfrm>
          <a:prstGeom prst="rect">
            <a:avLst/>
          </a:prstGeom>
          <a:noFill/>
        </p:spPr>
        <p:txBody>
          <a:bodyPr vert="horz" wrap="none" lIns="0" tIns="0" rIns="0" bIns="0" rtlCol="0">
            <a:spAutoFit/>
          </a:bodyPr>
          <a:lstStyle/>
          <a:p>
            <a:pPr>
              <a:lnSpc>
                <a:spcPts val="3800"/>
              </a:lnSpc>
            </a:pPr>
            <a:r>
              <a:rPr lang="en-CA" sz="3197" smtClean="0">
                <a:solidFill>
                  <a:srgbClr val="FFFF00"/>
                </a:solidFill>
                <a:latin typeface="Times New Roman"/>
                <a:cs typeface="Times New Roman"/>
              </a:rPr>
              <a:t>• Rotate &amp; translate the world to lie directly in</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front of the camera</a:t>
            </a:r>
          </a:p>
          <a:p>
            <a:pPr>
              <a:lnSpc>
                <a:spcPts val="3800"/>
              </a:lnSpc>
            </a:pPr>
            <a:endParaRPr lang="en-CA" sz="3197">
              <a:solidFill>
                <a:srgbClr val="000000"/>
              </a:solidFill>
            </a:endParaRPr>
          </a:p>
        </p:txBody>
      </p:sp>
      <p:sp>
        <p:nvSpPr>
          <p:cNvPr id="4" name="TextBox 4"/>
          <p:cNvSpPr txBox="1"/>
          <p:nvPr/>
        </p:nvSpPr>
        <p:spPr>
          <a:xfrm>
            <a:off x="787400" y="2654300"/>
            <a:ext cx="8356600" cy="533400"/>
          </a:xfrm>
          <a:prstGeom prst="rect">
            <a:avLst/>
          </a:prstGeom>
          <a:noFill/>
        </p:spPr>
        <p:txBody>
          <a:bodyPr vert="horz" wrap="none" lIns="0" tIns="0" rIns="0" bIns="0" rtlCol="0">
            <a:spAutoFit/>
          </a:bodyPr>
          <a:lstStyle/>
          <a:p>
            <a:pPr>
              <a:lnSpc>
                <a:spcPts val="3220"/>
              </a:lnSpc>
            </a:pPr>
            <a:r>
              <a:rPr lang="en-CA" sz="2804" smtClean="0">
                <a:solidFill>
                  <a:srgbClr val="FFFFFF"/>
                </a:solidFill>
                <a:latin typeface="Times New Roman"/>
                <a:cs typeface="Times New Roman"/>
              </a:rPr>
              <a:t>- Typically place camera at origin</a:t>
            </a:r>
          </a:p>
          <a:p>
            <a:pPr>
              <a:lnSpc>
                <a:spcPts val="3220"/>
              </a:lnSpc>
            </a:pPr>
            <a:endParaRPr lang="en-CA" sz="2804">
              <a:solidFill>
                <a:srgbClr val="000000"/>
              </a:solidFill>
            </a:endParaRPr>
          </a:p>
        </p:txBody>
      </p:sp>
      <p:sp>
        <p:nvSpPr>
          <p:cNvPr id="5" name="TextBox 5"/>
          <p:cNvSpPr txBox="1"/>
          <p:nvPr/>
        </p:nvSpPr>
        <p:spPr>
          <a:xfrm>
            <a:off x="787400" y="3162300"/>
            <a:ext cx="83566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 Typically looking down -Z axis</a:t>
            </a:r>
          </a:p>
          <a:p>
            <a:pPr>
              <a:lnSpc>
                <a:spcPts val="3220"/>
              </a:lnSpc>
            </a:pPr>
            <a:endParaRPr lang="en-CA" sz="2802">
              <a:solidFill>
                <a:srgbClr val="000000"/>
              </a:solidFill>
            </a:endParaRPr>
          </a:p>
        </p:txBody>
      </p:sp>
      <p:sp>
        <p:nvSpPr>
          <p:cNvPr id="6" name="TextBox 6"/>
          <p:cNvSpPr txBox="1"/>
          <p:nvPr/>
        </p:nvSpPr>
        <p:spPr>
          <a:xfrm>
            <a:off x="330200" y="36830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FF"/>
                </a:solidFill>
                <a:latin typeface="Times New Roman"/>
                <a:cs typeface="Times New Roman"/>
              </a:rPr>
              <a:t>• Result:</a:t>
            </a:r>
          </a:p>
          <a:p>
            <a:pPr>
              <a:lnSpc>
                <a:spcPts val="3680"/>
              </a:lnSpc>
            </a:pPr>
            <a:endParaRPr lang="en-CA" sz="3197">
              <a:solidFill>
                <a:srgbClr val="000000"/>
              </a:solidFill>
            </a:endParaRPr>
          </a:p>
        </p:txBody>
      </p:sp>
      <p:sp>
        <p:nvSpPr>
          <p:cNvPr id="7" name="TextBox 7"/>
          <p:cNvSpPr txBox="1"/>
          <p:nvPr/>
        </p:nvSpPr>
        <p:spPr>
          <a:xfrm>
            <a:off x="787400" y="4254500"/>
            <a:ext cx="83566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 World coordinates </a:t>
            </a:r>
            <a:r>
              <a:rPr lang="en-CA" sz="2802" smtClean="0">
                <a:solidFill>
                  <a:srgbClr val="FFFFFF"/>
                </a:solidFill>
                <a:latin typeface="Arial Unicode MS"/>
                <a:cs typeface="Arial Unicode MS"/>
              </a:rPr>
              <a:t></a:t>
            </a:r>
            <a:r>
              <a:rPr lang="en-CA" sz="2802" smtClean="0">
                <a:solidFill>
                  <a:srgbClr val="FFFFFF"/>
                </a:solidFill>
                <a:latin typeface="Times New Roman"/>
                <a:cs typeface="Times New Roman"/>
              </a:rPr>
              <a:t> view coordinates</a:t>
            </a:r>
          </a:p>
          <a:p>
            <a:pPr>
              <a:lnSpc>
                <a:spcPts val="3220"/>
              </a:lnSpc>
            </a:pPr>
            <a:endParaRPr lang="en-CA" sz="2802">
              <a:solidFill>
                <a:srgbClr val="000000"/>
              </a:solidFill>
            </a:endParaRPr>
          </a:p>
        </p:txBody>
      </p:sp>
      <p:sp>
        <p:nvSpPr>
          <p:cNvPr id="8" name="TextBox 8"/>
          <p:cNvSpPr txBox="1"/>
          <p:nvPr/>
        </p:nvSpPr>
        <p:spPr>
          <a:xfrm>
            <a:off x="787400" y="4775200"/>
            <a:ext cx="83566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 Scene vertices in 3-D “view” or “camera” coordinate</a:t>
            </a:r>
          </a:p>
          <a:p>
            <a:pPr>
              <a:lnSpc>
                <a:spcPts val="3220"/>
              </a:lnSpc>
            </a:pPr>
            <a:endParaRPr lang="en-CA" sz="2802">
              <a:solidFill>
                <a:srgbClr val="000000"/>
              </a:solidFill>
            </a:endParaRPr>
          </a:p>
        </p:txBody>
      </p:sp>
      <p:sp>
        <p:nvSpPr>
          <p:cNvPr id="9" name="TextBox 9"/>
          <p:cNvSpPr txBox="1"/>
          <p:nvPr/>
        </p:nvSpPr>
        <p:spPr>
          <a:xfrm>
            <a:off x="1079500" y="5194300"/>
            <a:ext cx="8064500" cy="533400"/>
          </a:xfrm>
          <a:prstGeom prst="rect">
            <a:avLst/>
          </a:prstGeom>
          <a:noFill/>
        </p:spPr>
        <p:txBody>
          <a:bodyPr vert="horz" wrap="none" lIns="0" tIns="0" rIns="0" bIns="0" rtlCol="0">
            <a:spAutoFit/>
          </a:bodyPr>
          <a:lstStyle/>
          <a:p>
            <a:pPr>
              <a:lnSpc>
                <a:spcPts val="3220"/>
              </a:lnSpc>
            </a:pPr>
            <a:r>
              <a:rPr lang="en-CA" sz="2804" smtClean="0">
                <a:solidFill>
                  <a:srgbClr val="FFFFFF"/>
                </a:solidFill>
                <a:latin typeface="Times New Roman"/>
                <a:cs typeface="Times New Roman"/>
              </a:rPr>
              <a:t>system</a:t>
            </a:r>
          </a:p>
          <a:p>
            <a:pPr>
              <a:lnSpc>
                <a:spcPts val="3220"/>
              </a:lnSpc>
            </a:pPr>
            <a:endParaRPr lang="en-CA" sz="2804">
              <a:solidFill>
                <a:srgbClr val="000000"/>
              </a:solidFill>
            </a:endParaRPr>
          </a:p>
        </p:txBody>
      </p:sp>
      <p:sp>
        <p:nvSpPr>
          <p:cNvPr id="10" name="TextBox 10"/>
          <p:cNvSpPr txBox="1"/>
          <p:nvPr/>
        </p:nvSpPr>
        <p:spPr>
          <a:xfrm>
            <a:off x="1930400" y="5918200"/>
            <a:ext cx="1397000" cy="254000"/>
          </a:xfrm>
          <a:prstGeom prst="rect">
            <a:avLst/>
          </a:prstGeom>
          <a:noFill/>
        </p:spPr>
        <p:txBody>
          <a:bodyPr vert="horz" wrap="none" lIns="0" tIns="0" rIns="0" bIns="0" rtlCol="0">
            <a:spAutoFit/>
          </a:bodyPr>
          <a:lstStyle/>
          <a:p>
            <a:pPr>
              <a:lnSpc>
                <a:spcPts val="1400"/>
              </a:lnSpc>
            </a:pPr>
            <a:r>
              <a:rPr lang="en-CA" sz="1210" b="1" smtClean="0">
                <a:solidFill>
                  <a:srgbClr val="FFFFFF"/>
                </a:solidFill>
                <a:latin typeface="Times New Roman Bold"/>
                <a:cs typeface="Times New Roman Bold"/>
              </a:rPr>
              <a:t>Geometric</a:t>
            </a:r>
          </a:p>
          <a:p>
            <a:pPr>
              <a:lnSpc>
                <a:spcPts val="1380"/>
              </a:lnSpc>
            </a:pPr>
            <a:endParaRPr lang="en-CA" sz="1200">
              <a:solidFill>
                <a:srgbClr val="000000"/>
              </a:solidFill>
            </a:endParaRPr>
          </a:p>
        </p:txBody>
      </p:sp>
      <p:sp>
        <p:nvSpPr>
          <p:cNvPr id="11" name="TextBox 11"/>
          <p:cNvSpPr txBox="1"/>
          <p:nvPr/>
        </p:nvSpPr>
        <p:spPr>
          <a:xfrm>
            <a:off x="1981200" y="6096000"/>
            <a:ext cx="1346200" cy="254000"/>
          </a:xfrm>
          <a:prstGeom prst="rect">
            <a:avLst/>
          </a:prstGeom>
          <a:noFill/>
        </p:spPr>
        <p:txBody>
          <a:bodyPr vert="horz" wrap="none" lIns="0" tIns="0" rIns="0" bIns="0" rtlCol="0">
            <a:spAutoFit/>
          </a:bodyPr>
          <a:lstStyle/>
          <a:p>
            <a:pPr>
              <a:lnSpc>
                <a:spcPts val="1400"/>
              </a:lnSpc>
            </a:pPr>
            <a:r>
              <a:rPr lang="en-CA" sz="1210" b="1" smtClean="0">
                <a:solidFill>
                  <a:srgbClr val="FFFFFF"/>
                </a:solidFill>
                <a:latin typeface="Times New Roman Bold"/>
                <a:cs typeface="Times New Roman Bold"/>
              </a:rPr>
              <a:t>modeling</a:t>
            </a:r>
          </a:p>
          <a:p>
            <a:pPr>
              <a:lnSpc>
                <a:spcPts val="1380"/>
              </a:lnSpc>
            </a:pPr>
            <a:endParaRPr lang="en-CA" sz="1200">
              <a:solidFill>
                <a:srgbClr val="000000"/>
              </a:solidFill>
            </a:endParaRPr>
          </a:p>
        </p:txBody>
      </p:sp>
      <p:sp>
        <p:nvSpPr>
          <p:cNvPr id="12" name="TextBox 12"/>
          <p:cNvSpPr txBox="1"/>
          <p:nvPr/>
        </p:nvSpPr>
        <p:spPr>
          <a:xfrm>
            <a:off x="3441700" y="5867400"/>
            <a:ext cx="5588000" cy="381000"/>
          </a:xfrm>
          <a:prstGeom prst="rect">
            <a:avLst/>
          </a:prstGeom>
          <a:noFill/>
        </p:spPr>
        <p:txBody>
          <a:bodyPr vert="horz" wrap="none" lIns="0" tIns="0" rIns="0" bIns="0" rtlCol="0">
            <a:spAutoFit/>
          </a:bodyPr>
          <a:lstStyle/>
          <a:p>
            <a:pPr indent="5334">
              <a:lnSpc>
                <a:spcPts val="1400"/>
              </a:lnSpc>
              <a:tabLst>
                <a:tab pos="1473200" algn="l"/>
                <a:tab pos="3086100" algn="l"/>
              </a:tabLst>
            </a:pPr>
            <a:r>
              <a:rPr lang="en-CA" sz="1200" smtClean="0">
                <a:solidFill>
                  <a:srgbClr val="FF6600"/>
                </a:solidFill>
                <a:latin typeface="Times New Roman"/>
                <a:cs typeface="Times New Roman"/>
              </a:rPr>
              <a:t>Geometric</a:t>
            </a:r>
            <a:r>
              <a:rPr lang="en-CA" sz="1200" smtClean="0">
                <a:solidFill>
                  <a:srgbClr val="000000"/>
                </a:solidFill>
                <a:latin typeface="Times New Roman"/>
              </a:rPr>
              <a:t/>
            </a:r>
            <a:br>
              <a:rPr lang="en-CA" sz="1200" smtClean="0">
                <a:solidFill>
                  <a:srgbClr val="000000"/>
                </a:solidFill>
                <a:latin typeface="Times New Roman"/>
              </a:rPr>
            </a:br>
            <a:r>
              <a:rPr lang="en-CA" sz="1200" smtClean="0">
                <a:solidFill>
                  <a:srgbClr val="FF6600"/>
                </a:solidFill>
                <a:latin typeface="Times New Roman"/>
                <a:cs typeface="Times New Roman"/>
              </a:rPr>
              <a:t>processing</a:t>
            </a:r>
            <a:r>
              <a:rPr lang="en-CA" sz="1200" smtClean="0">
                <a:solidFill>
                  <a:srgbClr val="FFFFFF"/>
                </a:solidFill>
                <a:latin typeface="Times New Roman"/>
                <a:cs typeface="Times New Roman"/>
              </a:rPr>
              <a:t>	Rasterization	Display</a:t>
            </a:r>
          </a:p>
          <a:p>
            <a:pPr>
              <a:lnSpc>
                <a:spcPts val="1435"/>
              </a:lnSpc>
            </a:pPr>
            <a:endParaRPr lang="en-CA" sz="1200">
              <a:solidFill>
                <a:srgbClr val="00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8"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Projection</a:t>
            </a:r>
          </a:p>
          <a:p>
            <a:pPr>
              <a:lnSpc>
                <a:spcPts val="4600"/>
              </a:lnSpc>
            </a:pPr>
            <a:endParaRPr lang="en-CA" sz="4002">
              <a:solidFill>
                <a:srgbClr val="000000"/>
              </a:solidFill>
            </a:endParaRPr>
          </a:p>
        </p:txBody>
      </p:sp>
      <p:sp>
        <p:nvSpPr>
          <p:cNvPr id="3" name="TextBox 3"/>
          <p:cNvSpPr txBox="1"/>
          <p:nvPr/>
        </p:nvSpPr>
        <p:spPr>
          <a:xfrm>
            <a:off x="330200" y="15875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Projection transform</a:t>
            </a:r>
          </a:p>
          <a:p>
            <a:pPr>
              <a:lnSpc>
                <a:spcPts val="2760"/>
              </a:lnSpc>
            </a:pPr>
            <a:endParaRPr lang="en-CA" sz="2400">
              <a:solidFill>
                <a:srgbClr val="000000"/>
              </a:solidFill>
            </a:endParaRPr>
          </a:p>
        </p:txBody>
      </p:sp>
      <p:sp>
        <p:nvSpPr>
          <p:cNvPr id="4" name="TextBox 4"/>
          <p:cNvSpPr txBox="1"/>
          <p:nvPr/>
        </p:nvSpPr>
        <p:spPr>
          <a:xfrm>
            <a:off x="787400" y="20193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Perspective projection</a:t>
            </a:r>
          </a:p>
          <a:p>
            <a:pPr>
              <a:lnSpc>
                <a:spcPts val="2300"/>
              </a:lnSpc>
            </a:pPr>
            <a:endParaRPr lang="en-CA" sz="1997">
              <a:solidFill>
                <a:srgbClr val="000000"/>
              </a:solidFill>
            </a:endParaRPr>
          </a:p>
        </p:txBody>
      </p:sp>
      <p:sp>
        <p:nvSpPr>
          <p:cNvPr id="5" name="TextBox 5"/>
          <p:cNvSpPr txBox="1"/>
          <p:nvPr/>
        </p:nvSpPr>
        <p:spPr>
          <a:xfrm>
            <a:off x="787400" y="23749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Orthographic projection</a:t>
            </a:r>
          </a:p>
          <a:p>
            <a:pPr>
              <a:lnSpc>
                <a:spcPts val="2300"/>
              </a:lnSpc>
            </a:pPr>
            <a:endParaRPr lang="en-CA" sz="1997">
              <a:solidFill>
                <a:srgbClr val="000000"/>
              </a:solidFill>
            </a:endParaRPr>
          </a:p>
        </p:txBody>
      </p:sp>
      <p:sp>
        <p:nvSpPr>
          <p:cNvPr id="6" name="TextBox 6"/>
          <p:cNvSpPr txBox="1"/>
          <p:nvPr/>
        </p:nvSpPr>
        <p:spPr>
          <a:xfrm>
            <a:off x="330200" y="2755900"/>
            <a:ext cx="8813800" cy="457200"/>
          </a:xfrm>
          <a:prstGeom prst="rect">
            <a:avLst/>
          </a:prstGeom>
          <a:noFill/>
        </p:spPr>
        <p:txBody>
          <a:bodyPr vert="horz" wrap="none" lIns="0" tIns="0" rIns="0" bIns="0" rtlCol="0">
            <a:spAutoFit/>
          </a:bodyPr>
          <a:lstStyle/>
          <a:p>
            <a:pPr>
              <a:lnSpc>
                <a:spcPts val="2760"/>
              </a:lnSpc>
            </a:pPr>
            <a:r>
              <a:rPr lang="en-CA" sz="2402" smtClean="0">
                <a:solidFill>
                  <a:srgbClr val="FFFF00"/>
                </a:solidFill>
                <a:latin typeface="Times New Roman"/>
                <a:cs typeface="Times New Roman"/>
              </a:rPr>
              <a:t>• Results</a:t>
            </a:r>
          </a:p>
          <a:p>
            <a:pPr>
              <a:lnSpc>
                <a:spcPts val="2760"/>
              </a:lnSpc>
            </a:pPr>
            <a:endParaRPr lang="en-CA" sz="2402">
              <a:solidFill>
                <a:srgbClr val="000000"/>
              </a:solidFill>
            </a:endParaRPr>
          </a:p>
        </p:txBody>
      </p:sp>
      <p:sp>
        <p:nvSpPr>
          <p:cNvPr id="7" name="TextBox 7"/>
          <p:cNvSpPr txBox="1"/>
          <p:nvPr/>
        </p:nvSpPr>
        <p:spPr>
          <a:xfrm>
            <a:off x="787400" y="31877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View coordinates </a:t>
            </a:r>
            <a:r>
              <a:rPr lang="en-CA" sz="1997" smtClean="0">
                <a:solidFill>
                  <a:srgbClr val="FFFFFF"/>
                </a:solidFill>
                <a:latin typeface="Arial Unicode MS"/>
                <a:cs typeface="Arial Unicode MS"/>
              </a:rPr>
              <a:t></a:t>
            </a:r>
            <a:r>
              <a:rPr lang="en-CA" sz="1997" smtClean="0">
                <a:solidFill>
                  <a:srgbClr val="FFFFFF"/>
                </a:solidFill>
                <a:latin typeface="Times New Roman"/>
                <a:cs typeface="Times New Roman"/>
              </a:rPr>
              <a:t> screen coordinates</a:t>
            </a:r>
          </a:p>
          <a:p>
            <a:pPr>
              <a:lnSpc>
                <a:spcPts val="2300"/>
              </a:lnSpc>
            </a:pPr>
            <a:endParaRPr lang="en-CA" sz="1997">
              <a:solidFill>
                <a:srgbClr val="000000"/>
              </a:solidFill>
            </a:endParaRPr>
          </a:p>
        </p:txBody>
      </p:sp>
      <p:sp>
        <p:nvSpPr>
          <p:cNvPr id="8" name="TextBox 8"/>
          <p:cNvSpPr txBox="1"/>
          <p:nvPr/>
        </p:nvSpPr>
        <p:spPr>
          <a:xfrm>
            <a:off x="787400" y="3492500"/>
            <a:ext cx="177800" cy="4064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a:t>
            </a:r>
          </a:p>
          <a:p>
            <a:pPr>
              <a:lnSpc>
                <a:spcPts val="2300"/>
              </a:lnSpc>
            </a:pPr>
            <a:endParaRPr lang="en-CA" sz="1997">
              <a:solidFill>
                <a:srgbClr val="000000"/>
              </a:solidFill>
            </a:endParaRPr>
          </a:p>
        </p:txBody>
      </p:sp>
      <p:sp>
        <p:nvSpPr>
          <p:cNvPr id="9" name="TextBox 9"/>
          <p:cNvSpPr txBox="1"/>
          <p:nvPr/>
        </p:nvSpPr>
        <p:spPr>
          <a:xfrm>
            <a:off x="1079500" y="3492500"/>
            <a:ext cx="7950200" cy="4064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2-D screen coordinates of clipped vertices</a:t>
            </a:r>
          </a:p>
          <a:p>
            <a:pPr>
              <a:lnSpc>
                <a:spcPts val="2300"/>
              </a:lnSpc>
            </a:pPr>
            <a:endParaRPr lang="en-CA" sz="1997">
              <a:solidFill>
                <a:srgbClr val="000000"/>
              </a:solidFill>
            </a:endParaRPr>
          </a:p>
        </p:txBody>
      </p:sp>
      <p:sp>
        <p:nvSpPr>
          <p:cNvPr id="10" name="TextBox 10"/>
          <p:cNvSpPr txBox="1"/>
          <p:nvPr/>
        </p:nvSpPr>
        <p:spPr>
          <a:xfrm>
            <a:off x="1930400" y="5880100"/>
            <a:ext cx="7099300" cy="203200"/>
          </a:xfrm>
          <a:prstGeom prst="rect">
            <a:avLst/>
          </a:prstGeom>
          <a:noFill/>
        </p:spPr>
        <p:txBody>
          <a:bodyPr vert="horz" wrap="none" lIns="0" tIns="0" rIns="0" bIns="0" rtlCol="0">
            <a:spAutoFit/>
          </a:bodyPr>
          <a:lstStyle/>
          <a:p>
            <a:pPr>
              <a:lnSpc>
                <a:spcPts val="1400"/>
              </a:lnSpc>
              <a:tabLst>
                <a:tab pos="1511300" algn="l"/>
              </a:tabLst>
            </a:pPr>
            <a:r>
              <a:rPr lang="en-CA" sz="1210" b="1" smtClean="0">
                <a:solidFill>
                  <a:srgbClr val="FFFFFF"/>
                </a:solidFill>
                <a:latin typeface="Times New Roman Bold"/>
                <a:cs typeface="Times New Roman Bold"/>
              </a:rPr>
              <a:t>Geometric</a:t>
            </a:r>
            <a:r>
              <a:rPr lang="en-CA" sz="1200" smtClean="0">
                <a:solidFill>
                  <a:srgbClr val="FF6600"/>
                </a:solidFill>
                <a:latin typeface="Times New Roman"/>
                <a:cs typeface="Times New Roman"/>
              </a:rPr>
              <a:t>	Geometric</a:t>
            </a:r>
          </a:p>
          <a:p>
            <a:pPr>
              <a:lnSpc>
                <a:spcPts val="1380"/>
              </a:lnSpc>
            </a:pPr>
            <a:endParaRPr lang="en-CA" sz="1200">
              <a:solidFill>
                <a:srgbClr val="000000"/>
              </a:solidFill>
            </a:endParaRPr>
          </a:p>
        </p:txBody>
      </p:sp>
      <p:sp>
        <p:nvSpPr>
          <p:cNvPr id="11" name="TextBox 11"/>
          <p:cNvSpPr txBox="1"/>
          <p:nvPr/>
        </p:nvSpPr>
        <p:spPr>
          <a:xfrm>
            <a:off x="1981200" y="6057900"/>
            <a:ext cx="1346200" cy="254000"/>
          </a:xfrm>
          <a:prstGeom prst="rect">
            <a:avLst/>
          </a:prstGeom>
          <a:noFill/>
        </p:spPr>
        <p:txBody>
          <a:bodyPr vert="horz" wrap="none" lIns="0" tIns="0" rIns="0" bIns="0" rtlCol="0">
            <a:spAutoFit/>
          </a:bodyPr>
          <a:lstStyle/>
          <a:p>
            <a:pPr>
              <a:lnSpc>
                <a:spcPts val="1400"/>
              </a:lnSpc>
            </a:pPr>
            <a:r>
              <a:rPr lang="en-CA" sz="1210" b="1" smtClean="0">
                <a:solidFill>
                  <a:srgbClr val="FFFFFF"/>
                </a:solidFill>
                <a:latin typeface="Times New Roman Bold"/>
                <a:cs typeface="Times New Roman Bold"/>
              </a:rPr>
              <a:t>modeling</a:t>
            </a:r>
          </a:p>
          <a:p>
            <a:pPr>
              <a:lnSpc>
                <a:spcPts val="1380"/>
              </a:lnSpc>
            </a:pPr>
            <a:endParaRPr lang="en-CA" sz="1200">
              <a:solidFill>
                <a:srgbClr val="000000"/>
              </a:solidFill>
            </a:endParaRPr>
          </a:p>
        </p:txBody>
      </p:sp>
      <p:sp>
        <p:nvSpPr>
          <p:cNvPr id="12" name="TextBox 12"/>
          <p:cNvSpPr txBox="1"/>
          <p:nvPr/>
        </p:nvSpPr>
        <p:spPr>
          <a:xfrm>
            <a:off x="3441700" y="6045200"/>
            <a:ext cx="5588000" cy="203200"/>
          </a:xfrm>
          <a:prstGeom prst="rect">
            <a:avLst/>
          </a:prstGeom>
          <a:noFill/>
        </p:spPr>
        <p:txBody>
          <a:bodyPr vert="horz" wrap="none" lIns="0" tIns="0" rIns="0" bIns="0" rtlCol="0">
            <a:spAutoFit/>
          </a:bodyPr>
          <a:lstStyle/>
          <a:p>
            <a:pPr>
              <a:lnSpc>
                <a:spcPts val="1100"/>
              </a:lnSpc>
              <a:tabLst>
                <a:tab pos="1485900" algn="l"/>
                <a:tab pos="3098800" algn="l"/>
              </a:tabLst>
            </a:pPr>
            <a:r>
              <a:rPr lang="en-CA" sz="1200" smtClean="0">
                <a:solidFill>
                  <a:srgbClr val="FF6600"/>
                </a:solidFill>
                <a:latin typeface="Times New Roman"/>
                <a:cs typeface="Times New Roman"/>
              </a:rPr>
              <a:t>processing</a:t>
            </a:r>
            <a:r>
              <a:rPr lang="en-CA" sz="1200" smtClean="0">
                <a:solidFill>
                  <a:srgbClr val="FFFFFF"/>
                </a:solidFill>
                <a:latin typeface="Times New Roman"/>
                <a:cs typeface="Times New Roman"/>
              </a:rPr>
              <a:t>	Rasterization	Display</a:t>
            </a:r>
          </a:p>
          <a:p>
            <a:pPr>
              <a:lnSpc>
                <a:spcPts val="1080"/>
              </a:lnSpc>
            </a:pPr>
            <a:endParaRPr lang="en-CA" sz="1200">
              <a:solidFill>
                <a:srgbClr val="00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Rasterization &amp; Display</a:t>
            </a:r>
          </a:p>
          <a:p>
            <a:pPr>
              <a:lnSpc>
                <a:spcPts val="5060"/>
              </a:lnSpc>
            </a:pPr>
            <a:endParaRPr lang="en-CA" sz="4397">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Convert a vertex representation in the view</a:t>
            </a:r>
          </a:p>
          <a:p>
            <a:pPr>
              <a:lnSpc>
                <a:spcPts val="3680"/>
              </a:lnSpc>
            </a:pPr>
            <a:endParaRPr lang="en-CA" sz="3197">
              <a:solidFill>
                <a:srgbClr val="000000"/>
              </a:solidFill>
            </a:endParaRPr>
          </a:p>
        </p:txBody>
      </p:sp>
      <p:sp>
        <p:nvSpPr>
          <p:cNvPr id="4" name="TextBox 4"/>
          <p:cNvSpPr txBox="1"/>
          <p:nvPr/>
        </p:nvSpPr>
        <p:spPr>
          <a:xfrm>
            <a:off x="673100" y="2082800"/>
            <a:ext cx="84709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coordinate system to a pixel representation on</a:t>
            </a:r>
          </a:p>
          <a:p>
            <a:pPr>
              <a:lnSpc>
                <a:spcPts val="3680"/>
              </a:lnSpc>
            </a:pPr>
            <a:endParaRPr lang="en-CA" sz="3197">
              <a:solidFill>
                <a:srgbClr val="000000"/>
              </a:solidFill>
            </a:endParaRPr>
          </a:p>
        </p:txBody>
      </p:sp>
      <p:sp>
        <p:nvSpPr>
          <p:cNvPr id="5" name="TextBox 5"/>
          <p:cNvSpPr txBox="1"/>
          <p:nvPr/>
        </p:nvSpPr>
        <p:spPr>
          <a:xfrm>
            <a:off x="673100" y="2565400"/>
            <a:ext cx="84709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computer screen</a:t>
            </a:r>
          </a:p>
          <a:p>
            <a:pPr>
              <a:lnSpc>
                <a:spcPts val="3680"/>
              </a:lnSpc>
            </a:pPr>
            <a:endParaRPr lang="en-CA" sz="3200">
              <a:solidFill>
                <a:srgbClr val="000000"/>
              </a:solidFill>
            </a:endParaRPr>
          </a:p>
        </p:txBody>
      </p:sp>
      <p:sp>
        <p:nvSpPr>
          <p:cNvPr id="6" name="TextBox 6"/>
          <p:cNvSpPr txBox="1"/>
          <p:nvPr/>
        </p:nvSpPr>
        <p:spPr>
          <a:xfrm>
            <a:off x="1930400" y="5918200"/>
            <a:ext cx="1397000" cy="254000"/>
          </a:xfrm>
          <a:prstGeom prst="rect">
            <a:avLst/>
          </a:prstGeom>
          <a:noFill/>
        </p:spPr>
        <p:txBody>
          <a:bodyPr vert="horz" wrap="none" lIns="0" tIns="0" rIns="0" bIns="0" rtlCol="0">
            <a:spAutoFit/>
          </a:bodyPr>
          <a:lstStyle/>
          <a:p>
            <a:pPr>
              <a:lnSpc>
                <a:spcPts val="1400"/>
              </a:lnSpc>
            </a:pPr>
            <a:r>
              <a:rPr lang="en-CA" sz="1210" b="1" smtClean="0">
                <a:solidFill>
                  <a:srgbClr val="FFFFFF"/>
                </a:solidFill>
                <a:latin typeface="Times New Roman Bold"/>
                <a:cs typeface="Times New Roman Bold"/>
              </a:rPr>
              <a:t>Geometric</a:t>
            </a:r>
          </a:p>
          <a:p>
            <a:pPr>
              <a:lnSpc>
                <a:spcPts val="1380"/>
              </a:lnSpc>
            </a:pPr>
            <a:endParaRPr lang="en-CA" sz="1200">
              <a:solidFill>
                <a:srgbClr val="000000"/>
              </a:solidFill>
            </a:endParaRPr>
          </a:p>
        </p:txBody>
      </p:sp>
      <p:sp>
        <p:nvSpPr>
          <p:cNvPr id="7" name="TextBox 7"/>
          <p:cNvSpPr txBox="1"/>
          <p:nvPr/>
        </p:nvSpPr>
        <p:spPr>
          <a:xfrm>
            <a:off x="1981200" y="6096000"/>
            <a:ext cx="1346200" cy="254000"/>
          </a:xfrm>
          <a:prstGeom prst="rect">
            <a:avLst/>
          </a:prstGeom>
          <a:noFill/>
        </p:spPr>
        <p:txBody>
          <a:bodyPr vert="horz" wrap="none" lIns="0" tIns="0" rIns="0" bIns="0" rtlCol="0">
            <a:spAutoFit/>
          </a:bodyPr>
          <a:lstStyle/>
          <a:p>
            <a:pPr>
              <a:lnSpc>
                <a:spcPts val="1400"/>
              </a:lnSpc>
            </a:pPr>
            <a:r>
              <a:rPr lang="en-CA" sz="1210" b="1" smtClean="0">
                <a:solidFill>
                  <a:srgbClr val="FFFFFF"/>
                </a:solidFill>
                <a:latin typeface="Times New Roman Bold"/>
                <a:cs typeface="Times New Roman Bold"/>
              </a:rPr>
              <a:t>modeling</a:t>
            </a:r>
          </a:p>
          <a:p>
            <a:pPr>
              <a:lnSpc>
                <a:spcPts val="1380"/>
              </a:lnSpc>
            </a:pPr>
            <a:endParaRPr lang="en-CA" sz="1200">
              <a:solidFill>
                <a:srgbClr val="000000"/>
              </a:solidFill>
            </a:endParaRPr>
          </a:p>
        </p:txBody>
      </p:sp>
      <p:sp>
        <p:nvSpPr>
          <p:cNvPr id="8" name="TextBox 8"/>
          <p:cNvSpPr txBox="1"/>
          <p:nvPr/>
        </p:nvSpPr>
        <p:spPr>
          <a:xfrm>
            <a:off x="3441700" y="5867400"/>
            <a:ext cx="5588000" cy="381000"/>
          </a:xfrm>
          <a:prstGeom prst="rect">
            <a:avLst/>
          </a:prstGeom>
          <a:noFill/>
        </p:spPr>
        <p:txBody>
          <a:bodyPr vert="horz" wrap="none" lIns="0" tIns="0" rIns="0" bIns="0" rtlCol="0">
            <a:spAutoFit/>
          </a:bodyPr>
          <a:lstStyle/>
          <a:p>
            <a:pPr indent="5334">
              <a:lnSpc>
                <a:spcPts val="1400"/>
              </a:lnSpc>
              <a:tabLst>
                <a:tab pos="1473200" algn="l"/>
                <a:tab pos="3086100" algn="l"/>
              </a:tabLst>
            </a:pPr>
            <a:r>
              <a:rPr lang="en-CA" sz="1200" smtClean="0">
                <a:solidFill>
                  <a:srgbClr val="FFFFFF"/>
                </a:solidFill>
                <a:latin typeface="Times New Roman"/>
                <a:cs typeface="Times New Roman"/>
              </a:rPr>
              <a:t>Geometric</a:t>
            </a:r>
            <a:r>
              <a:rPr lang="en-CA" sz="1200" smtClean="0">
                <a:solidFill>
                  <a:srgbClr val="000000"/>
                </a:solidFill>
                <a:latin typeface="Times New Roman"/>
              </a:rPr>
              <a:t/>
            </a:r>
            <a:br>
              <a:rPr lang="en-CA" sz="1200" smtClean="0">
                <a:solidFill>
                  <a:srgbClr val="000000"/>
                </a:solidFill>
                <a:latin typeface="Times New Roman"/>
              </a:rPr>
            </a:br>
            <a:r>
              <a:rPr lang="en-CA" sz="1200" smtClean="0">
                <a:solidFill>
                  <a:srgbClr val="FFFFFF"/>
                </a:solidFill>
                <a:latin typeface="Times New Roman"/>
                <a:cs typeface="Times New Roman"/>
              </a:rPr>
              <a:t>processing</a:t>
            </a:r>
            <a:r>
              <a:rPr lang="en-CA" sz="1200" smtClean="0">
                <a:solidFill>
                  <a:srgbClr val="FF6600"/>
                </a:solidFill>
                <a:latin typeface="Times New Roman"/>
                <a:cs typeface="Times New Roman"/>
              </a:rPr>
              <a:t>	Rasterization</a:t>
            </a:r>
            <a:r>
              <a:rPr lang="en-CA" sz="1200" smtClean="0">
                <a:solidFill>
                  <a:srgbClr val="FFFFFF"/>
                </a:solidFill>
                <a:latin typeface="Times New Roman"/>
                <a:cs typeface="Times New Roman"/>
              </a:rPr>
              <a:t>	Display</a:t>
            </a:r>
          </a:p>
          <a:p>
            <a:pPr>
              <a:lnSpc>
                <a:spcPts val="1435"/>
              </a:lnSpc>
            </a:pPr>
            <a:endParaRPr lang="en-CA" sz="1200">
              <a:solidFill>
                <a:srgbClr val="000000"/>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6"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Basic Topics - Undergraduate</a:t>
            </a:r>
          </a:p>
          <a:p>
            <a:pPr>
              <a:lnSpc>
                <a:spcPts val="5060"/>
              </a:lnSpc>
            </a:pPr>
            <a:endParaRPr lang="en-CA" sz="4397">
              <a:solidFill>
                <a:srgbClr val="000000"/>
              </a:solidFill>
            </a:endParaRPr>
          </a:p>
        </p:txBody>
      </p:sp>
      <p:sp>
        <p:nvSpPr>
          <p:cNvPr id="3" name="TextBox 3"/>
          <p:cNvSpPr txBox="1"/>
          <p:nvPr/>
        </p:nvSpPr>
        <p:spPr>
          <a:xfrm>
            <a:off x="330200" y="1562100"/>
            <a:ext cx="8813800" cy="927100"/>
          </a:xfrm>
          <a:prstGeom prst="rect">
            <a:avLst/>
          </a:prstGeom>
          <a:noFill/>
        </p:spPr>
        <p:txBody>
          <a:bodyPr vert="horz" wrap="none" lIns="0" tIns="0" rIns="0" bIns="0" rtlCol="0">
            <a:spAutoFit/>
          </a:bodyPr>
          <a:lstStyle/>
          <a:p>
            <a:pPr>
              <a:lnSpc>
                <a:spcPts val="3100"/>
              </a:lnSpc>
            </a:pPr>
            <a:r>
              <a:rPr lang="en-CA" sz="2802" smtClean="0">
                <a:solidFill>
                  <a:srgbClr val="FFFF00"/>
                </a:solidFill>
                <a:latin typeface="Times New Roman"/>
                <a:cs typeface="Times New Roman"/>
              </a:rPr>
              <a:t>• Hardware, system architecture, raster-scan graphics</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00"/>
                </a:solidFill>
                <a:latin typeface="Times New Roman"/>
                <a:cs typeface="Times New Roman"/>
              </a:rPr>
              <a:t>(rasterization)</a:t>
            </a:r>
          </a:p>
          <a:p>
            <a:pPr>
              <a:lnSpc>
                <a:spcPts val="3100"/>
              </a:lnSpc>
            </a:pPr>
            <a:endParaRPr lang="en-CA" sz="2802">
              <a:solidFill>
                <a:srgbClr val="000000"/>
              </a:solidFill>
            </a:endParaRPr>
          </a:p>
        </p:txBody>
      </p:sp>
      <p:sp>
        <p:nvSpPr>
          <p:cNvPr id="4" name="TextBox 4"/>
          <p:cNvSpPr txBox="1"/>
          <p:nvPr/>
        </p:nvSpPr>
        <p:spPr>
          <a:xfrm>
            <a:off x="330200" y="2400300"/>
            <a:ext cx="8813800" cy="533400"/>
          </a:xfrm>
          <a:prstGeom prst="rect">
            <a:avLst/>
          </a:prstGeom>
          <a:noFill/>
        </p:spPr>
        <p:txBody>
          <a:bodyPr vert="horz" wrap="none" lIns="0" tIns="0" rIns="0" bIns="0" rtlCol="0">
            <a:spAutoFit/>
          </a:bodyPr>
          <a:lstStyle/>
          <a:p>
            <a:pPr>
              <a:lnSpc>
                <a:spcPts val="3220"/>
              </a:lnSpc>
              <a:tabLst>
                <a:tab pos="342900" algn="l"/>
              </a:tabLst>
            </a:pPr>
            <a:r>
              <a:rPr lang="en-CA" sz="2804" smtClean="0">
                <a:solidFill>
                  <a:srgbClr val="FFFF00"/>
                </a:solidFill>
                <a:latin typeface="Times New Roman"/>
                <a:cs typeface="Times New Roman"/>
              </a:rPr>
              <a:t>•	2D / 3D transformation and viewing</a:t>
            </a:r>
          </a:p>
          <a:p>
            <a:pPr>
              <a:lnSpc>
                <a:spcPts val="3220"/>
              </a:lnSpc>
            </a:pPr>
            <a:endParaRPr lang="en-CA" sz="2804">
              <a:solidFill>
                <a:srgbClr val="000000"/>
              </a:solidFill>
            </a:endParaRPr>
          </a:p>
        </p:txBody>
      </p:sp>
      <p:sp>
        <p:nvSpPr>
          <p:cNvPr id="5" name="TextBox 5"/>
          <p:cNvSpPr txBox="1"/>
          <p:nvPr/>
        </p:nvSpPr>
        <p:spPr>
          <a:xfrm>
            <a:off x="330200" y="2870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Ray-casting and ray-tracing</a:t>
            </a:r>
          </a:p>
          <a:p>
            <a:pPr>
              <a:lnSpc>
                <a:spcPts val="3220"/>
              </a:lnSpc>
            </a:pPr>
            <a:endParaRPr lang="en-CA" sz="2802">
              <a:solidFill>
                <a:srgbClr val="000000"/>
              </a:solidFill>
            </a:endParaRPr>
          </a:p>
        </p:txBody>
      </p:sp>
      <p:sp>
        <p:nvSpPr>
          <p:cNvPr id="6" name="TextBox 6"/>
          <p:cNvSpPr txBox="1"/>
          <p:nvPr/>
        </p:nvSpPr>
        <p:spPr>
          <a:xfrm>
            <a:off x="330200" y="33401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Interface</a:t>
            </a:r>
          </a:p>
          <a:p>
            <a:pPr>
              <a:lnSpc>
                <a:spcPts val="3220"/>
              </a:lnSpc>
            </a:pPr>
            <a:endParaRPr lang="en-CA" sz="2802">
              <a:solidFill>
                <a:srgbClr val="000000"/>
              </a:solidFill>
            </a:endParaRPr>
          </a:p>
        </p:txBody>
      </p:sp>
      <p:sp>
        <p:nvSpPr>
          <p:cNvPr id="7" name="TextBox 7"/>
          <p:cNvSpPr txBox="1"/>
          <p:nvPr/>
        </p:nvSpPr>
        <p:spPr>
          <a:xfrm>
            <a:off x="330200" y="38100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Geometric models</a:t>
            </a:r>
          </a:p>
          <a:p>
            <a:pPr>
              <a:lnSpc>
                <a:spcPts val="3220"/>
              </a:lnSpc>
            </a:pPr>
            <a:endParaRPr lang="en-CA" sz="2802">
              <a:solidFill>
                <a:srgbClr val="000000"/>
              </a:solidFill>
            </a:endParaRPr>
          </a:p>
        </p:txBody>
      </p:sp>
      <p:sp>
        <p:nvSpPr>
          <p:cNvPr id="8" name="TextBox 8"/>
          <p:cNvSpPr txBox="1"/>
          <p:nvPr/>
        </p:nvSpPr>
        <p:spPr>
          <a:xfrm>
            <a:off x="330200" y="42799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Color representations</a:t>
            </a:r>
          </a:p>
          <a:p>
            <a:pPr>
              <a:lnSpc>
                <a:spcPts val="3220"/>
              </a:lnSpc>
            </a:pPr>
            <a:endParaRPr lang="en-CA" sz="2802">
              <a:solidFill>
                <a:srgbClr val="000000"/>
              </a:solidFill>
            </a:endParaRPr>
          </a:p>
        </p:txBody>
      </p:sp>
      <p:sp>
        <p:nvSpPr>
          <p:cNvPr id="9" name="TextBox 9"/>
          <p:cNvSpPr txBox="1"/>
          <p:nvPr/>
        </p:nvSpPr>
        <p:spPr>
          <a:xfrm>
            <a:off x="330200" y="47498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Hidden object removal</a:t>
            </a:r>
          </a:p>
          <a:p>
            <a:pPr>
              <a:lnSpc>
                <a:spcPts val="3220"/>
              </a:lnSpc>
            </a:pPr>
            <a:endParaRPr lang="en-CA" sz="2802">
              <a:solidFill>
                <a:srgbClr val="000000"/>
              </a:solidFill>
            </a:endParaRPr>
          </a:p>
        </p:txBody>
      </p:sp>
      <p:sp>
        <p:nvSpPr>
          <p:cNvPr id="10" name="TextBox 10"/>
          <p:cNvSpPr txBox="1"/>
          <p:nvPr/>
        </p:nvSpPr>
        <p:spPr>
          <a:xfrm>
            <a:off x="330200" y="52197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Illumination models</a:t>
            </a:r>
          </a:p>
          <a:p>
            <a:pPr>
              <a:lnSpc>
                <a:spcPts val="3220"/>
              </a:lnSpc>
            </a:pPr>
            <a:endParaRPr lang="en-CA" sz="2804">
              <a:solidFill>
                <a:srgbClr val="000000"/>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Illumination and Shading</a:t>
            </a:r>
          </a:p>
          <a:p>
            <a:pPr>
              <a:lnSpc>
                <a:spcPts val="5060"/>
              </a:lnSpc>
            </a:pPr>
            <a:endParaRPr lang="en-CA" sz="4397">
              <a:solidFill>
                <a:srgbClr val="000000"/>
              </a:solidFill>
            </a:endParaRPr>
          </a:p>
        </p:txBody>
      </p:sp>
      <p:sp>
        <p:nvSpPr>
          <p:cNvPr id="3" name="TextBox 3"/>
          <p:cNvSpPr txBox="1"/>
          <p:nvPr/>
        </p:nvSpPr>
        <p:spPr>
          <a:xfrm>
            <a:off x="241300" y="1460500"/>
            <a:ext cx="89027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Now we’ll look at how to shade </a:t>
            </a:r>
            <a:r>
              <a:rPr lang="en-CA" sz="1810" b="1" smtClean="0">
                <a:solidFill>
                  <a:srgbClr val="FFFF00"/>
                </a:solidFill>
                <a:latin typeface="Times New Roman Bold"/>
                <a:cs typeface="Times New Roman Bold"/>
              </a:rPr>
              <a:t>surfaces</a:t>
            </a:r>
            <a:r>
              <a:rPr lang="en-CA" sz="1800" smtClean="0">
                <a:solidFill>
                  <a:srgbClr val="FFFF00"/>
                </a:solidFill>
                <a:latin typeface="Times New Roman"/>
                <a:cs typeface="Times New Roman"/>
              </a:rPr>
              <a:t> to make them look 3D</a:t>
            </a:r>
          </a:p>
          <a:p>
            <a:pPr>
              <a:lnSpc>
                <a:spcPts val="2070"/>
              </a:lnSpc>
            </a:pPr>
            <a:endParaRPr lang="en-CA" sz="1800">
              <a:solidFill>
                <a:srgbClr val="000000"/>
              </a:solidFill>
            </a:endParaRPr>
          </a:p>
        </p:txBody>
      </p:sp>
      <p:sp>
        <p:nvSpPr>
          <p:cNvPr id="4" name="TextBox 4"/>
          <p:cNvSpPr txBox="1"/>
          <p:nvPr/>
        </p:nvSpPr>
        <p:spPr>
          <a:xfrm>
            <a:off x="241300" y="1778000"/>
            <a:ext cx="8902700" cy="584200"/>
          </a:xfrm>
          <a:prstGeom prst="rect">
            <a:avLst/>
          </a:prstGeom>
          <a:noFill/>
        </p:spPr>
        <p:txBody>
          <a:bodyPr vert="horz" wrap="none" lIns="0" tIns="0" rIns="0" bIns="0" rtlCol="0">
            <a:spAutoFit/>
          </a:bodyPr>
          <a:lstStyle/>
          <a:p>
            <a:pPr>
              <a:lnSpc>
                <a:spcPts val="1900"/>
              </a:lnSpc>
              <a:tabLst>
                <a:tab pos="342900" algn="l"/>
              </a:tabLst>
            </a:pPr>
            <a:r>
              <a:rPr lang="en-CA" sz="1800" smtClean="0">
                <a:solidFill>
                  <a:srgbClr val="FFFF00"/>
                </a:solidFill>
                <a:latin typeface="Times New Roman"/>
                <a:cs typeface="Times New Roman"/>
              </a:rPr>
              <a:t>•  We’ll see different </a:t>
            </a:r>
            <a:r>
              <a:rPr lang="en-CA" sz="1800" smtClean="0">
                <a:solidFill>
                  <a:srgbClr val="FFFF00"/>
                </a:solidFill>
                <a:latin typeface="Times New Roman Italic"/>
                <a:cs typeface="Times New Roman Italic"/>
              </a:rPr>
              <a:t>shading models</a:t>
            </a:r>
            <a:r>
              <a:rPr lang="en-CA" sz="1800" smtClean="0">
                <a:solidFill>
                  <a:srgbClr val="FFFF00"/>
                </a:solidFill>
                <a:latin typeface="Times New Roman"/>
                <a:cs typeface="Times New Roman"/>
              </a:rPr>
              <a:t>, or frameworks that determine a surface’s color at a</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particular point</a:t>
            </a:r>
          </a:p>
          <a:p>
            <a:pPr>
              <a:lnSpc>
                <a:spcPts val="1900"/>
              </a:lnSpc>
            </a:pPr>
            <a:endParaRPr lang="en-CA" sz="1800">
              <a:solidFill>
                <a:srgbClr val="000000"/>
              </a:solidFill>
            </a:endParaRPr>
          </a:p>
        </p:txBody>
      </p:sp>
      <p:sp>
        <p:nvSpPr>
          <p:cNvPr id="5" name="TextBox 5"/>
          <p:cNvSpPr txBox="1"/>
          <p:nvPr/>
        </p:nvSpPr>
        <p:spPr>
          <a:xfrm>
            <a:off x="241300" y="2324100"/>
            <a:ext cx="8902700" cy="825500"/>
          </a:xfrm>
          <a:prstGeom prst="rect">
            <a:avLst/>
          </a:prstGeom>
          <a:noFill/>
        </p:spPr>
        <p:txBody>
          <a:bodyPr vert="horz" wrap="none" lIns="0" tIns="0" rIns="0" bIns="0" rtlCol="0">
            <a:spAutoFit/>
          </a:bodyPr>
          <a:lstStyle/>
          <a:p>
            <a:pPr>
              <a:lnSpc>
                <a:spcPts val="1950"/>
              </a:lnSpc>
              <a:tabLst>
                <a:tab pos="342900" algn="l"/>
                <a:tab pos="342900" algn="l"/>
              </a:tabLst>
            </a:pPr>
            <a:r>
              <a:rPr lang="en-CA" sz="1800" smtClean="0">
                <a:solidFill>
                  <a:srgbClr val="FFFF00"/>
                </a:solidFill>
                <a:latin typeface="Times New Roman"/>
                <a:cs typeface="Times New Roman"/>
              </a:rPr>
              <a:t>•  These shading models can be easily modified</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to incorporate illumination and shading into</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the volume rendering pipeline</a:t>
            </a:r>
          </a:p>
          <a:p>
            <a:pPr>
              <a:lnSpc>
                <a:spcPts val="1950"/>
              </a:lnSpc>
            </a:pPr>
            <a:endParaRPr lang="en-CA" sz="1800">
              <a:solidFill>
                <a:srgbClr val="000000"/>
              </a:solidFill>
            </a:endParaRPr>
          </a:p>
        </p:txBody>
      </p:sp>
      <p:sp>
        <p:nvSpPr>
          <p:cNvPr id="6" name="TextBox 6"/>
          <p:cNvSpPr txBox="1"/>
          <p:nvPr/>
        </p:nvSpPr>
        <p:spPr>
          <a:xfrm>
            <a:off x="241300" y="3124200"/>
            <a:ext cx="8902700" cy="1079500"/>
          </a:xfrm>
          <a:prstGeom prst="rect">
            <a:avLst/>
          </a:prstGeom>
          <a:noFill/>
        </p:spPr>
        <p:txBody>
          <a:bodyPr vert="horz" wrap="none" lIns="0" tIns="0" rIns="0" bIns="0" rtlCol="0">
            <a:spAutoFit/>
          </a:bodyPr>
          <a:lstStyle/>
          <a:p>
            <a:pPr>
              <a:lnSpc>
                <a:spcPts val="1930"/>
              </a:lnSpc>
              <a:tabLst>
                <a:tab pos="342900" algn="l"/>
                <a:tab pos="342900" algn="l"/>
                <a:tab pos="342900" algn="l"/>
              </a:tabLst>
            </a:pPr>
            <a:r>
              <a:rPr lang="en-CA" sz="1800" smtClean="0">
                <a:solidFill>
                  <a:srgbClr val="FFFF00"/>
                </a:solidFill>
                <a:latin typeface="Times New Roman"/>
                <a:cs typeface="Times New Roman"/>
              </a:rPr>
              <a:t>•  A shading model checks what the lighting</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conditions are and then figures out what the</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surface should look like based on the lighting</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conditions and the surface parameters:</a:t>
            </a:r>
          </a:p>
          <a:p>
            <a:pPr>
              <a:lnSpc>
                <a:spcPts val="1930"/>
              </a:lnSpc>
            </a:pPr>
            <a:endParaRPr lang="en-CA" sz="1800">
              <a:solidFill>
                <a:srgbClr val="000000"/>
              </a:solidFill>
            </a:endParaRPr>
          </a:p>
        </p:txBody>
      </p:sp>
      <p:sp>
        <p:nvSpPr>
          <p:cNvPr id="7" name="TextBox 7"/>
          <p:cNvSpPr txBox="1"/>
          <p:nvPr/>
        </p:nvSpPr>
        <p:spPr>
          <a:xfrm>
            <a:off x="241300" y="4165600"/>
            <a:ext cx="8902700" cy="584200"/>
          </a:xfrm>
          <a:prstGeom prst="rect">
            <a:avLst/>
          </a:prstGeom>
          <a:noFill/>
        </p:spPr>
        <p:txBody>
          <a:bodyPr vert="horz" wrap="none" lIns="0" tIns="0" rIns="0" bIns="0" rtlCol="0">
            <a:spAutoFit/>
          </a:bodyPr>
          <a:lstStyle/>
          <a:p>
            <a:pPr>
              <a:lnSpc>
                <a:spcPts val="1900"/>
              </a:lnSpc>
              <a:tabLst>
                <a:tab pos="342900" algn="l"/>
              </a:tabLst>
            </a:pPr>
            <a:r>
              <a:rPr lang="en-CA" sz="1800" smtClean="0">
                <a:solidFill>
                  <a:srgbClr val="FFFF00"/>
                </a:solidFill>
                <a:latin typeface="Times New Roman"/>
                <a:cs typeface="Times New Roman"/>
              </a:rPr>
              <a:t>•  Amount of light reflected</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(and which color(s))</a:t>
            </a:r>
          </a:p>
          <a:p>
            <a:pPr>
              <a:lnSpc>
                <a:spcPts val="1900"/>
              </a:lnSpc>
            </a:pPr>
            <a:endParaRPr lang="en-CA" sz="1800">
              <a:solidFill>
                <a:srgbClr val="000000"/>
              </a:solidFill>
            </a:endParaRPr>
          </a:p>
        </p:txBody>
      </p:sp>
      <p:sp>
        <p:nvSpPr>
          <p:cNvPr id="8" name="TextBox 8"/>
          <p:cNvSpPr txBox="1"/>
          <p:nvPr/>
        </p:nvSpPr>
        <p:spPr>
          <a:xfrm>
            <a:off x="241300" y="4699000"/>
            <a:ext cx="89027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Amount of light absorbed</a:t>
            </a:r>
          </a:p>
          <a:p>
            <a:pPr>
              <a:lnSpc>
                <a:spcPts val="2070"/>
              </a:lnSpc>
            </a:pPr>
            <a:endParaRPr lang="en-CA" sz="1800">
              <a:solidFill>
                <a:srgbClr val="000000"/>
              </a:solidFill>
            </a:endParaRPr>
          </a:p>
        </p:txBody>
      </p:sp>
      <p:sp>
        <p:nvSpPr>
          <p:cNvPr id="9" name="TextBox 9"/>
          <p:cNvSpPr txBox="1"/>
          <p:nvPr/>
        </p:nvSpPr>
        <p:spPr>
          <a:xfrm>
            <a:off x="241300" y="5016500"/>
            <a:ext cx="8902700" cy="584200"/>
          </a:xfrm>
          <a:prstGeom prst="rect">
            <a:avLst/>
          </a:prstGeom>
          <a:noFill/>
        </p:spPr>
        <p:txBody>
          <a:bodyPr vert="horz" wrap="none" lIns="0" tIns="0" rIns="0" bIns="0" rtlCol="0">
            <a:spAutoFit/>
          </a:bodyPr>
          <a:lstStyle/>
          <a:p>
            <a:pPr>
              <a:lnSpc>
                <a:spcPts val="1900"/>
              </a:lnSpc>
              <a:tabLst>
                <a:tab pos="342900" algn="l"/>
              </a:tabLst>
            </a:pPr>
            <a:r>
              <a:rPr lang="en-CA" sz="1800" smtClean="0">
                <a:solidFill>
                  <a:srgbClr val="FFFF00"/>
                </a:solidFill>
                <a:latin typeface="Times New Roman"/>
                <a:cs typeface="Times New Roman"/>
              </a:rPr>
              <a:t>•  Amount of light transmitted</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(passed through)</a:t>
            </a:r>
          </a:p>
          <a:p>
            <a:pPr>
              <a:lnSpc>
                <a:spcPts val="1900"/>
              </a:lnSpc>
            </a:pPr>
            <a:endParaRPr lang="en-CA" sz="1800">
              <a:solidFill>
                <a:srgbClr val="000000"/>
              </a:solidFill>
            </a:endParaRPr>
          </a:p>
        </p:txBody>
      </p:sp>
      <p:sp>
        <p:nvSpPr>
          <p:cNvPr id="10" name="TextBox 10"/>
          <p:cNvSpPr txBox="1"/>
          <p:nvPr/>
        </p:nvSpPr>
        <p:spPr>
          <a:xfrm>
            <a:off x="241300" y="5562600"/>
            <a:ext cx="8902700" cy="596900"/>
          </a:xfrm>
          <a:prstGeom prst="rect">
            <a:avLst/>
          </a:prstGeom>
          <a:noFill/>
        </p:spPr>
        <p:txBody>
          <a:bodyPr vert="horz" wrap="none" lIns="0" tIns="0" rIns="0" bIns="0" rtlCol="0">
            <a:spAutoFit/>
          </a:bodyPr>
          <a:lstStyle/>
          <a:p>
            <a:pPr>
              <a:lnSpc>
                <a:spcPts val="2000"/>
              </a:lnSpc>
              <a:tabLst>
                <a:tab pos="342900" algn="l"/>
              </a:tabLst>
            </a:pPr>
            <a:r>
              <a:rPr lang="en-CA" sz="1800" smtClean="0">
                <a:solidFill>
                  <a:srgbClr val="FFFF00"/>
                </a:solidFill>
                <a:latin typeface="Times New Roman"/>
                <a:cs typeface="Times New Roman"/>
              </a:rPr>
              <a:t>•  Thus, we can characterize a surface’s shading</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parameters by how much incoming light that</a:t>
            </a:r>
          </a:p>
          <a:p>
            <a:pPr>
              <a:lnSpc>
                <a:spcPts val="2000"/>
              </a:lnSpc>
            </a:pPr>
            <a:endParaRPr lang="en-CA" sz="1800">
              <a:solidFill>
                <a:srgbClr val="000000"/>
              </a:solidFill>
            </a:endParaRPr>
          </a:p>
        </p:txBody>
      </p:sp>
      <p:sp>
        <p:nvSpPr>
          <p:cNvPr id="11" name="TextBox 11"/>
          <p:cNvSpPr txBox="1"/>
          <p:nvPr/>
        </p:nvSpPr>
        <p:spPr>
          <a:xfrm>
            <a:off x="584200" y="6070600"/>
            <a:ext cx="8559800" cy="342900"/>
          </a:xfrm>
          <a:prstGeom prst="rect">
            <a:avLst/>
          </a:prstGeom>
          <a:noFill/>
        </p:spPr>
        <p:txBody>
          <a:bodyPr vert="horz" wrap="none" lIns="0" tIns="0" rIns="0" bIns="0" rtlCol="0">
            <a:spAutoFit/>
          </a:bodyPr>
          <a:lstStyle/>
          <a:p>
            <a:pPr>
              <a:lnSpc>
                <a:spcPts val="1875"/>
              </a:lnSpc>
            </a:pPr>
            <a:r>
              <a:rPr lang="en-CA" sz="1800" smtClean="0">
                <a:solidFill>
                  <a:srgbClr val="FFFF00"/>
                </a:solidFill>
                <a:latin typeface="Times New Roman"/>
                <a:cs typeface="Times New Roman"/>
              </a:rPr>
              <a:t>strikes a surface is reflected to the eye, absorbed by the object, and transmitted</a:t>
            </a:r>
          </a:p>
          <a:p>
            <a:pPr>
              <a:lnSpc>
                <a:spcPts val="1875"/>
              </a:lnSpc>
            </a:pPr>
            <a:endParaRPr lang="en-CA" sz="1800">
              <a:solidFill>
                <a:srgbClr val="00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7"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Ambient Reflection</a:t>
            </a:r>
          </a:p>
          <a:p>
            <a:pPr>
              <a:lnSpc>
                <a:spcPts val="5060"/>
              </a:lnSpc>
            </a:pPr>
            <a:endParaRPr lang="en-CA" sz="4397">
              <a:solidFill>
                <a:srgbClr val="000000"/>
              </a:solidFill>
            </a:endParaRPr>
          </a:p>
        </p:txBody>
      </p:sp>
      <p:sp>
        <p:nvSpPr>
          <p:cNvPr id="3" name="TextBox 3"/>
          <p:cNvSpPr txBox="1"/>
          <p:nvPr/>
        </p:nvSpPr>
        <p:spPr>
          <a:xfrm>
            <a:off x="241300" y="1549400"/>
            <a:ext cx="8902700" cy="825500"/>
          </a:xfrm>
          <a:prstGeom prst="rect">
            <a:avLst/>
          </a:prstGeom>
          <a:noFill/>
        </p:spPr>
        <p:txBody>
          <a:bodyPr vert="horz" wrap="none" lIns="0" tIns="0" rIns="0" bIns="0" rtlCol="0">
            <a:spAutoFit/>
          </a:bodyPr>
          <a:lstStyle/>
          <a:p>
            <a:pPr>
              <a:lnSpc>
                <a:spcPts val="1950"/>
              </a:lnSpc>
              <a:tabLst>
                <a:tab pos="342900" algn="l"/>
                <a:tab pos="342900" algn="l"/>
              </a:tabLst>
            </a:pPr>
            <a:r>
              <a:rPr lang="en-CA" sz="1800" smtClean="0">
                <a:solidFill>
                  <a:srgbClr val="FFFF00"/>
                </a:solidFill>
                <a:latin typeface="Times New Roman"/>
                <a:cs typeface="Times New Roman"/>
              </a:rPr>
              <a:t>•</a:t>
            </a:r>
            <a:r>
              <a:rPr lang="en-CA" sz="1800" smtClean="0">
                <a:solidFill>
                  <a:srgbClr val="FFFF00"/>
                </a:solidFill>
                <a:latin typeface="Times New Roman Italic"/>
                <a:cs typeface="Times New Roman Italic"/>
              </a:rPr>
              <a:t>  Ambient reflection</a:t>
            </a:r>
            <a:r>
              <a:rPr lang="en-CA" sz="1800" smtClean="0">
                <a:solidFill>
                  <a:srgbClr val="FFFF00"/>
                </a:solidFill>
                <a:latin typeface="Times New Roman"/>
                <a:cs typeface="Times New Roman"/>
              </a:rPr>
              <a:t> refers to reflected light that</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originally came from the “background” and has</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no clear source</a:t>
            </a:r>
          </a:p>
          <a:p>
            <a:pPr>
              <a:lnSpc>
                <a:spcPts val="1950"/>
              </a:lnSpc>
            </a:pPr>
            <a:endParaRPr lang="en-CA" sz="1800">
              <a:solidFill>
                <a:srgbClr val="000000"/>
              </a:solidFill>
            </a:endParaRPr>
          </a:p>
        </p:txBody>
      </p:sp>
      <p:sp>
        <p:nvSpPr>
          <p:cNvPr id="4" name="TextBox 4"/>
          <p:cNvSpPr txBox="1"/>
          <p:nvPr/>
        </p:nvSpPr>
        <p:spPr>
          <a:xfrm>
            <a:off x="241300" y="2336800"/>
            <a:ext cx="89027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Models general level of brightness in the scene</a:t>
            </a:r>
          </a:p>
          <a:p>
            <a:pPr>
              <a:lnSpc>
                <a:spcPts val="2070"/>
              </a:lnSpc>
            </a:pPr>
            <a:endParaRPr lang="en-CA" sz="1800">
              <a:solidFill>
                <a:srgbClr val="000000"/>
              </a:solidFill>
            </a:endParaRPr>
          </a:p>
        </p:txBody>
      </p:sp>
      <p:sp>
        <p:nvSpPr>
          <p:cNvPr id="5" name="TextBox 5"/>
          <p:cNvSpPr txBox="1"/>
          <p:nvPr/>
        </p:nvSpPr>
        <p:spPr>
          <a:xfrm>
            <a:off x="241300" y="2654300"/>
            <a:ext cx="8902700" cy="584200"/>
          </a:xfrm>
          <a:prstGeom prst="rect">
            <a:avLst/>
          </a:prstGeom>
          <a:noFill/>
        </p:spPr>
        <p:txBody>
          <a:bodyPr vert="horz" wrap="none" lIns="0" tIns="0" rIns="0" bIns="0" rtlCol="0">
            <a:spAutoFit/>
          </a:bodyPr>
          <a:lstStyle/>
          <a:p>
            <a:pPr>
              <a:lnSpc>
                <a:spcPts val="1900"/>
              </a:lnSpc>
              <a:tabLst>
                <a:tab pos="342900" algn="l"/>
              </a:tabLst>
            </a:pPr>
            <a:r>
              <a:rPr lang="en-CA" sz="1800" smtClean="0">
                <a:solidFill>
                  <a:srgbClr val="FFFF00"/>
                </a:solidFill>
                <a:latin typeface="Times New Roman"/>
                <a:cs typeface="Times New Roman"/>
              </a:rPr>
              <a:t>•  Accounts for light effects that are difficult to</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compute (secondary diffuse reflections, etc)</a:t>
            </a:r>
          </a:p>
          <a:p>
            <a:pPr>
              <a:lnSpc>
                <a:spcPts val="1900"/>
              </a:lnSpc>
            </a:pPr>
            <a:endParaRPr lang="en-CA" sz="1800">
              <a:solidFill>
                <a:srgbClr val="000000"/>
              </a:solidFill>
            </a:endParaRPr>
          </a:p>
        </p:txBody>
      </p:sp>
      <p:sp>
        <p:nvSpPr>
          <p:cNvPr id="6" name="TextBox 6"/>
          <p:cNvSpPr txBox="1"/>
          <p:nvPr/>
        </p:nvSpPr>
        <p:spPr>
          <a:xfrm>
            <a:off x="241300" y="3200400"/>
            <a:ext cx="8902700" cy="584200"/>
          </a:xfrm>
          <a:prstGeom prst="rect">
            <a:avLst/>
          </a:prstGeom>
          <a:noFill/>
        </p:spPr>
        <p:txBody>
          <a:bodyPr vert="horz" wrap="none" lIns="0" tIns="0" rIns="0" bIns="0" rtlCol="0">
            <a:spAutoFit/>
          </a:bodyPr>
          <a:lstStyle/>
          <a:p>
            <a:pPr>
              <a:lnSpc>
                <a:spcPts val="1900"/>
              </a:lnSpc>
              <a:tabLst>
                <a:tab pos="342900" algn="l"/>
              </a:tabLst>
            </a:pPr>
            <a:r>
              <a:rPr lang="en-CA" sz="1800" smtClean="0">
                <a:solidFill>
                  <a:srgbClr val="FFFF00"/>
                </a:solidFill>
                <a:latin typeface="Times New Roman"/>
                <a:cs typeface="Times New Roman"/>
              </a:rPr>
              <a:t>•  Constant for all surfaces of a particular object</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and the directions it is viewed from</a:t>
            </a:r>
          </a:p>
          <a:p>
            <a:pPr>
              <a:lnSpc>
                <a:spcPts val="1900"/>
              </a:lnSpc>
            </a:pPr>
            <a:endParaRPr lang="en-CA" sz="1800">
              <a:solidFill>
                <a:srgbClr val="000000"/>
              </a:solidFill>
            </a:endParaRPr>
          </a:p>
        </p:txBody>
      </p:sp>
      <p:sp>
        <p:nvSpPr>
          <p:cNvPr id="7" name="TextBox 7"/>
          <p:cNvSpPr txBox="1"/>
          <p:nvPr/>
        </p:nvSpPr>
        <p:spPr>
          <a:xfrm>
            <a:off x="241300" y="3733800"/>
            <a:ext cx="89027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Directionless light</a:t>
            </a:r>
          </a:p>
          <a:p>
            <a:pPr>
              <a:lnSpc>
                <a:spcPts val="2070"/>
              </a:lnSpc>
            </a:pPr>
            <a:endParaRPr lang="en-CA" sz="1800">
              <a:solidFill>
                <a:srgbClr val="000000"/>
              </a:solidFill>
            </a:endParaRPr>
          </a:p>
        </p:txBody>
      </p:sp>
      <p:sp>
        <p:nvSpPr>
          <p:cNvPr id="8" name="TextBox 8"/>
          <p:cNvSpPr txBox="1"/>
          <p:nvPr/>
        </p:nvSpPr>
        <p:spPr>
          <a:xfrm>
            <a:off x="241300" y="4038600"/>
            <a:ext cx="6096000" cy="381000"/>
          </a:xfrm>
          <a:prstGeom prst="rect">
            <a:avLst/>
          </a:prstGeom>
          <a:noFill/>
        </p:spPr>
        <p:txBody>
          <a:bodyPr vert="horz" wrap="none" lIns="0" tIns="0" rIns="0" bIns="0" rtlCol="0">
            <a:spAutoFit/>
          </a:bodyPr>
          <a:lstStyle/>
          <a:p>
            <a:pPr>
              <a:lnSpc>
                <a:spcPts val="2100"/>
              </a:lnSpc>
            </a:pPr>
            <a:r>
              <a:rPr lang="en-CA" sz="1802" smtClean="0">
                <a:solidFill>
                  <a:srgbClr val="FFFF00"/>
                </a:solidFill>
                <a:latin typeface="Times New Roman"/>
                <a:cs typeface="Times New Roman"/>
              </a:rPr>
              <a:t>•  One of many hacks or kludges used in computer</a:t>
            </a:r>
          </a:p>
          <a:p>
            <a:pPr>
              <a:lnSpc>
                <a:spcPts val="2070"/>
              </a:lnSpc>
            </a:pPr>
            <a:endParaRPr lang="en-CA" sz="1802">
              <a:solidFill>
                <a:srgbClr val="000000"/>
              </a:solidFill>
            </a:endParaRPr>
          </a:p>
        </p:txBody>
      </p:sp>
      <p:sp>
        <p:nvSpPr>
          <p:cNvPr id="9" name="TextBox 9"/>
          <p:cNvSpPr txBox="1"/>
          <p:nvPr/>
        </p:nvSpPr>
        <p:spPr>
          <a:xfrm>
            <a:off x="584200" y="4292600"/>
            <a:ext cx="5753100" cy="622300"/>
          </a:xfrm>
          <a:prstGeom prst="rect">
            <a:avLst/>
          </a:prstGeom>
          <a:noFill/>
        </p:spPr>
        <p:txBody>
          <a:bodyPr vert="horz" wrap="none" lIns="0" tIns="0" rIns="0" bIns="0" rtlCol="0">
            <a:spAutoFit/>
          </a:bodyPr>
          <a:lstStyle/>
          <a:p>
            <a:pPr>
              <a:lnSpc>
                <a:spcPts val="1900"/>
              </a:lnSpc>
            </a:pPr>
            <a:r>
              <a:rPr lang="en-CA" sz="1800" smtClean="0">
                <a:solidFill>
                  <a:srgbClr val="FFFF00"/>
                </a:solidFill>
                <a:latin typeface="Times New Roman"/>
                <a:cs typeface="Times New Roman"/>
              </a:rPr>
              <a:t>graphics since every ray of light or photon has</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to come from somewhere!</a:t>
            </a:r>
          </a:p>
          <a:p>
            <a:pPr>
              <a:lnSpc>
                <a:spcPts val="1935"/>
              </a:lnSpc>
            </a:pPr>
            <a:endParaRPr lang="en-CA" sz="1800">
              <a:solidFill>
                <a:srgbClr val="000000"/>
              </a:solidFill>
            </a:endParaRPr>
          </a:p>
        </p:txBody>
      </p:sp>
      <p:sp>
        <p:nvSpPr>
          <p:cNvPr id="10" name="TextBox 10"/>
          <p:cNvSpPr txBox="1"/>
          <p:nvPr/>
        </p:nvSpPr>
        <p:spPr>
          <a:xfrm>
            <a:off x="6451600" y="4165600"/>
            <a:ext cx="2578100" cy="381000"/>
          </a:xfrm>
          <a:prstGeom prst="rect">
            <a:avLst/>
          </a:prstGeom>
          <a:noFill/>
        </p:spPr>
        <p:txBody>
          <a:bodyPr vert="horz" wrap="none" lIns="0" tIns="0" rIns="0" bIns="0" rtlCol="0">
            <a:spAutoFit/>
          </a:bodyPr>
          <a:lstStyle/>
          <a:p>
            <a:pPr>
              <a:lnSpc>
                <a:spcPts val="2100"/>
              </a:lnSpc>
            </a:pPr>
            <a:r>
              <a:rPr lang="en-CA" sz="1800" smtClean="0">
                <a:solidFill>
                  <a:srgbClr val="000000"/>
                </a:solidFill>
                <a:latin typeface="Times New Roman"/>
                <a:cs typeface="Times New Roman"/>
              </a:rPr>
              <a:t>Ambient-lit sphere</a:t>
            </a:r>
          </a:p>
          <a:p>
            <a:pPr>
              <a:lnSpc>
                <a:spcPts val="2070"/>
              </a:lnSpc>
            </a:pPr>
            <a:endParaRPr lang="en-CA" sz="1800">
              <a:solidFill>
                <a:srgbClr val="000000"/>
              </a:solidFill>
            </a:endParaRPr>
          </a:p>
        </p:txBody>
      </p:sp>
      <p:sp>
        <p:nvSpPr>
          <p:cNvPr id="11" name="TextBox 11"/>
          <p:cNvSpPr txBox="1"/>
          <p:nvPr/>
        </p:nvSpPr>
        <p:spPr>
          <a:xfrm>
            <a:off x="241300" y="4826000"/>
            <a:ext cx="89027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Imagine yourself standing in a room with the curtains drawn and the lights off</a:t>
            </a:r>
          </a:p>
          <a:p>
            <a:pPr>
              <a:lnSpc>
                <a:spcPts val="2070"/>
              </a:lnSpc>
            </a:pPr>
            <a:endParaRPr lang="en-CA" sz="1800">
              <a:solidFill>
                <a:srgbClr val="000000"/>
              </a:solidFill>
            </a:endParaRPr>
          </a:p>
        </p:txBody>
      </p:sp>
      <p:sp>
        <p:nvSpPr>
          <p:cNvPr id="12" name="TextBox 12"/>
          <p:cNvSpPr txBox="1"/>
          <p:nvPr/>
        </p:nvSpPr>
        <p:spPr>
          <a:xfrm>
            <a:off x="241300" y="5143500"/>
            <a:ext cx="8902700" cy="596900"/>
          </a:xfrm>
          <a:prstGeom prst="rect">
            <a:avLst/>
          </a:prstGeom>
          <a:noFill/>
        </p:spPr>
        <p:txBody>
          <a:bodyPr vert="horz" wrap="none" lIns="0" tIns="0" rIns="0" bIns="0" rtlCol="0">
            <a:spAutoFit/>
          </a:bodyPr>
          <a:lstStyle/>
          <a:p>
            <a:pPr>
              <a:lnSpc>
                <a:spcPts val="2000"/>
              </a:lnSpc>
              <a:tabLst>
                <a:tab pos="342900" algn="l"/>
              </a:tabLst>
            </a:pPr>
            <a:r>
              <a:rPr lang="en-CA" sz="1800" smtClean="0">
                <a:solidFill>
                  <a:srgbClr val="FFFF00"/>
                </a:solidFill>
                <a:latin typeface="Times New Roman"/>
                <a:cs typeface="Times New Roman"/>
              </a:rPr>
              <a:t>•  Some sunlight will still get through, but it will have bounced off many objects before</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entering the room</a:t>
            </a:r>
          </a:p>
          <a:p>
            <a:pPr>
              <a:lnSpc>
                <a:spcPts val="2000"/>
              </a:lnSpc>
            </a:pPr>
            <a:endParaRPr lang="en-CA" sz="1800">
              <a:solidFill>
                <a:srgbClr val="000000"/>
              </a:solidFill>
            </a:endParaRPr>
          </a:p>
        </p:txBody>
      </p:sp>
      <p:sp>
        <p:nvSpPr>
          <p:cNvPr id="13" name="TextBox 13"/>
          <p:cNvSpPr txBox="1"/>
          <p:nvPr/>
        </p:nvSpPr>
        <p:spPr>
          <a:xfrm>
            <a:off x="241300" y="5676900"/>
            <a:ext cx="89027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When an object reflect this kind of light, we call it </a:t>
            </a:r>
            <a:r>
              <a:rPr lang="en-CA" sz="1800" smtClean="0">
                <a:solidFill>
                  <a:srgbClr val="FFFF00"/>
                </a:solidFill>
                <a:latin typeface="Times New Roman Italic"/>
                <a:cs typeface="Times New Roman Italic"/>
              </a:rPr>
              <a:t>ambient reflection</a:t>
            </a:r>
          </a:p>
          <a:p>
            <a:pPr>
              <a:lnSpc>
                <a:spcPts val="2070"/>
              </a:lnSpc>
            </a:pPr>
            <a:endParaRPr lang="en-CA" sz="1800">
              <a:solidFill>
                <a:srgbClr val="000000"/>
              </a:solidFill>
            </a:endParaRPr>
          </a:p>
        </p:txBody>
      </p:sp>
      <p:sp>
        <p:nvSpPr>
          <p:cNvPr id="14" name="TextBox 14"/>
          <p:cNvSpPr txBox="1"/>
          <p:nvPr/>
        </p:nvSpPr>
        <p:spPr>
          <a:xfrm>
            <a:off x="241300" y="5969000"/>
            <a:ext cx="16256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I</a:t>
            </a:r>
            <a:r>
              <a:rPr lang="en-CA" sz="1200" smtClean="0">
                <a:solidFill>
                  <a:srgbClr val="FFFF00"/>
                </a:solidFill>
                <a:latin typeface="Times New Roman"/>
                <a:cs typeface="Times New Roman"/>
              </a:rPr>
              <a:t>a</a:t>
            </a:r>
            <a:r>
              <a:rPr lang="en-CA" sz="1800" smtClean="0">
                <a:solidFill>
                  <a:srgbClr val="FFFF00"/>
                </a:solidFill>
                <a:latin typeface="Times New Roman"/>
                <a:cs typeface="Times New Roman"/>
              </a:rPr>
              <a:t> = k</a:t>
            </a:r>
            <a:r>
              <a:rPr lang="en-CA" sz="1200" smtClean="0">
                <a:solidFill>
                  <a:srgbClr val="FFFF00"/>
                </a:solidFill>
                <a:latin typeface="Times New Roman"/>
                <a:cs typeface="Times New Roman"/>
              </a:rPr>
              <a:t>a</a:t>
            </a:r>
            <a:r>
              <a:rPr lang="en-CA" sz="1800" smtClean="0">
                <a:solidFill>
                  <a:srgbClr val="FFFF00"/>
                </a:solidFill>
                <a:latin typeface="Times New Roman"/>
                <a:cs typeface="Times New Roman"/>
              </a:rPr>
              <a:t> · I</a:t>
            </a:r>
            <a:r>
              <a:rPr lang="en-CA" sz="1200" smtClean="0">
                <a:solidFill>
                  <a:srgbClr val="FFFF00"/>
                </a:solidFill>
                <a:latin typeface="Times New Roman"/>
                <a:cs typeface="Times New Roman"/>
              </a:rPr>
              <a:t>A</a:t>
            </a:r>
          </a:p>
          <a:p>
            <a:pPr>
              <a:lnSpc>
                <a:spcPts val="2070"/>
              </a:lnSpc>
            </a:pPr>
            <a:endParaRPr lang="en-CA" sz="1200" smtClean="0">
              <a:solidFill>
                <a:srgbClr val="FFFF00"/>
              </a:solidFill>
              <a:latin typeface="Times New Roman"/>
              <a:cs typeface="Times New Roman"/>
            </a:endParaRPr>
          </a:p>
        </p:txBody>
      </p:sp>
      <p:sp>
        <p:nvSpPr>
          <p:cNvPr id="15" name="TextBox 15"/>
          <p:cNvSpPr txBox="1"/>
          <p:nvPr/>
        </p:nvSpPr>
        <p:spPr>
          <a:xfrm>
            <a:off x="2070100" y="5969000"/>
            <a:ext cx="19812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I</a:t>
            </a:r>
            <a:r>
              <a:rPr lang="en-CA" sz="1200" smtClean="0">
                <a:solidFill>
                  <a:srgbClr val="FFFF00"/>
                </a:solidFill>
                <a:latin typeface="Times New Roman"/>
                <a:cs typeface="Times New Roman"/>
              </a:rPr>
              <a:t>A</a:t>
            </a:r>
            <a:r>
              <a:rPr lang="en-CA" sz="1800" smtClean="0">
                <a:solidFill>
                  <a:srgbClr val="FFFF00"/>
                </a:solidFill>
                <a:latin typeface="Times New Roman"/>
                <a:cs typeface="Times New Roman"/>
              </a:rPr>
              <a:t> = ambient light</a:t>
            </a:r>
          </a:p>
          <a:p>
            <a:pPr>
              <a:lnSpc>
                <a:spcPts val="2070"/>
              </a:lnSpc>
            </a:pPr>
            <a:endParaRPr lang="en-CA" sz="1800" smtClean="0">
              <a:solidFill>
                <a:srgbClr val="FFFF00"/>
              </a:solidFill>
              <a:latin typeface="Times New Roman"/>
              <a:cs typeface="Times New Roman"/>
            </a:endParaRPr>
          </a:p>
        </p:txBody>
      </p:sp>
      <p:sp>
        <p:nvSpPr>
          <p:cNvPr id="16" name="TextBox 16"/>
          <p:cNvSpPr txBox="1"/>
          <p:nvPr/>
        </p:nvSpPr>
        <p:spPr>
          <a:xfrm>
            <a:off x="4102100" y="5969000"/>
            <a:ext cx="44323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k</a:t>
            </a:r>
            <a:r>
              <a:rPr lang="en-CA" sz="1200" smtClean="0">
                <a:solidFill>
                  <a:srgbClr val="FFFF00"/>
                </a:solidFill>
                <a:latin typeface="Times New Roman"/>
                <a:cs typeface="Times New Roman"/>
              </a:rPr>
              <a:t>a</a:t>
            </a:r>
            <a:r>
              <a:rPr lang="en-CA" sz="1800" smtClean="0">
                <a:solidFill>
                  <a:srgbClr val="FFFF00"/>
                </a:solidFill>
                <a:latin typeface="Times New Roman"/>
                <a:cs typeface="Times New Roman"/>
              </a:rPr>
              <a:t> = material’s ambient reflection coefficient</a:t>
            </a:r>
          </a:p>
          <a:p>
            <a:pPr>
              <a:lnSpc>
                <a:spcPts val="2070"/>
              </a:lnSpc>
            </a:pPr>
            <a:endParaRPr lang="en-CA" sz="1800" smtClean="0">
              <a:solidFill>
                <a:srgbClr val="FFFF00"/>
              </a:solidFill>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381000"/>
            <a:ext cx="1803400" cy="654025"/>
          </a:xfrm>
          <a:prstGeom prst="rect">
            <a:avLst/>
          </a:prstGeom>
          <a:noFill/>
        </p:spPr>
        <p:txBody>
          <a:bodyPr vert="horz" wrap="square" lIns="0" tIns="0" rIns="0" bIns="0" rtlCol="0">
            <a:spAutoFit/>
          </a:bodyPr>
          <a:lstStyle/>
          <a:p>
            <a:pPr>
              <a:lnSpc>
                <a:spcPts val="5060"/>
              </a:lnSpc>
            </a:pPr>
            <a:r>
              <a:rPr lang="en-CA" sz="4397" dirty="0" smtClean="0">
                <a:solidFill>
                  <a:srgbClr val="FFFF00"/>
                </a:solidFill>
                <a:latin typeface="Tahoma"/>
                <a:cs typeface="Tahoma"/>
              </a:rPr>
              <a:t>Movies</a:t>
            </a:r>
            <a:endParaRPr lang="en-CA" sz="4397" dirty="0">
              <a:solidFill>
                <a:srgbClr val="000000"/>
              </a:solidFill>
            </a:endParaRPr>
          </a:p>
        </p:txBody>
      </p:sp>
      <p:grpSp>
        <p:nvGrpSpPr>
          <p:cNvPr id="10" name="Group 9"/>
          <p:cNvGrpSpPr/>
          <p:nvPr/>
        </p:nvGrpSpPr>
        <p:grpSpPr>
          <a:xfrm>
            <a:off x="330200" y="1587500"/>
            <a:ext cx="6985000" cy="1092200"/>
            <a:chOff x="330200" y="1587500"/>
            <a:chExt cx="8813800" cy="1092200"/>
          </a:xfrm>
        </p:grpSpPr>
        <p:sp>
          <p:nvSpPr>
            <p:cNvPr id="3" name="TextBox 3"/>
            <p:cNvSpPr txBox="1"/>
            <p:nvPr/>
          </p:nvSpPr>
          <p:spPr>
            <a:xfrm>
              <a:off x="330200" y="1587500"/>
              <a:ext cx="8813800" cy="355600"/>
            </a:xfrm>
            <a:prstGeom prst="rect">
              <a:avLst/>
            </a:prstGeom>
            <a:noFill/>
          </p:spPr>
          <p:txBody>
            <a:bodyPr vert="horz" wrap="none" lIns="0" tIns="0" rIns="0" bIns="0" rtlCol="0">
              <a:spAutoFit/>
            </a:bodyPr>
            <a:lstStyle/>
            <a:p>
              <a:pPr>
                <a:lnSpc>
                  <a:spcPts val="2300"/>
                </a:lnSpc>
              </a:pPr>
              <a:r>
                <a:rPr lang="en-CA" sz="1997" dirty="0" smtClean="0">
                  <a:solidFill>
                    <a:srgbClr val="FFFF00"/>
                  </a:solidFill>
                  <a:latin typeface="Times New Roman"/>
                  <a:cs typeface="Times New Roman"/>
                </a:rPr>
                <a:t>•  If you can image it, it can be done with computer graphics!</a:t>
              </a:r>
            </a:p>
            <a:p>
              <a:pPr>
                <a:lnSpc>
                  <a:spcPts val="2300"/>
                </a:lnSpc>
              </a:pPr>
              <a:endParaRPr lang="en-CA" sz="1997" dirty="0">
                <a:solidFill>
                  <a:srgbClr val="000000"/>
                </a:solidFill>
              </a:endParaRPr>
            </a:p>
          </p:txBody>
        </p:sp>
        <p:sp>
          <p:nvSpPr>
            <p:cNvPr id="4" name="TextBox 4"/>
            <p:cNvSpPr txBox="1"/>
            <p:nvPr/>
          </p:nvSpPr>
          <p:spPr>
            <a:xfrm>
              <a:off x="330200" y="1955800"/>
              <a:ext cx="8813800" cy="355600"/>
            </a:xfrm>
            <a:prstGeom prst="rect">
              <a:avLst/>
            </a:prstGeom>
            <a:noFill/>
          </p:spPr>
          <p:txBody>
            <a:bodyPr vert="horz" wrap="none" lIns="0" tIns="0" rIns="0" bIns="0" rtlCol="0">
              <a:spAutoFit/>
            </a:bodyPr>
            <a:lstStyle/>
            <a:p>
              <a:pPr>
                <a:lnSpc>
                  <a:spcPts val="2300"/>
                </a:lnSpc>
              </a:pPr>
              <a:r>
                <a:rPr lang="en-CA" sz="1997" dirty="0" smtClean="0">
                  <a:solidFill>
                    <a:srgbClr val="FFFF00"/>
                  </a:solidFill>
                  <a:latin typeface="Times New Roman"/>
                  <a:cs typeface="Times New Roman"/>
                </a:rPr>
                <a:t>•  More than one billion dollars on special effects.</a:t>
              </a:r>
            </a:p>
            <a:p>
              <a:pPr>
                <a:lnSpc>
                  <a:spcPts val="2300"/>
                </a:lnSpc>
              </a:pPr>
              <a:endParaRPr lang="en-CA" sz="1997" dirty="0">
                <a:solidFill>
                  <a:srgbClr val="000000"/>
                </a:solidFill>
              </a:endParaRPr>
            </a:p>
          </p:txBody>
        </p:sp>
        <p:sp>
          <p:nvSpPr>
            <p:cNvPr id="5" name="TextBox 5"/>
            <p:cNvSpPr txBox="1"/>
            <p:nvPr/>
          </p:nvSpPr>
          <p:spPr>
            <a:xfrm>
              <a:off x="330200" y="2324100"/>
              <a:ext cx="8813800" cy="355600"/>
            </a:xfrm>
            <a:prstGeom prst="rect">
              <a:avLst/>
            </a:prstGeom>
            <a:noFill/>
          </p:spPr>
          <p:txBody>
            <a:bodyPr vert="horz" wrap="none" lIns="0" tIns="0" rIns="0" bIns="0" rtlCol="0">
              <a:spAutoFit/>
            </a:bodyPr>
            <a:lstStyle/>
            <a:p>
              <a:pPr>
                <a:lnSpc>
                  <a:spcPts val="2300"/>
                </a:lnSpc>
              </a:pPr>
              <a:r>
                <a:rPr lang="en-CA" sz="1997" dirty="0" smtClean="0">
                  <a:solidFill>
                    <a:srgbClr val="FFFF00"/>
                  </a:solidFill>
                  <a:latin typeface="Times New Roman"/>
                  <a:cs typeface="Times New Roman"/>
                </a:rPr>
                <a:t>•  No end in sight for this trend!</a:t>
              </a:r>
            </a:p>
            <a:p>
              <a:pPr>
                <a:lnSpc>
                  <a:spcPts val="2300"/>
                </a:lnSpc>
              </a:pPr>
              <a:endParaRPr lang="en-CA" sz="1997" dirty="0">
                <a:solidFill>
                  <a:srgbClr val="000000"/>
                </a:solidFill>
              </a:endParaRPr>
            </a:p>
          </p:txBody>
        </p:sp>
      </p:gr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2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Diffuse Reflection</a:t>
            </a:r>
          </a:p>
          <a:p>
            <a:pPr>
              <a:lnSpc>
                <a:spcPts val="5060"/>
              </a:lnSpc>
            </a:pPr>
            <a:endParaRPr lang="en-CA" sz="4397">
              <a:solidFill>
                <a:srgbClr val="000000"/>
              </a:solidFill>
            </a:endParaRPr>
          </a:p>
        </p:txBody>
      </p:sp>
      <p:sp>
        <p:nvSpPr>
          <p:cNvPr id="3" name="TextBox 3"/>
          <p:cNvSpPr txBox="1"/>
          <p:nvPr/>
        </p:nvSpPr>
        <p:spPr>
          <a:xfrm>
            <a:off x="330200" y="15367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Models dullness, roughness of a surface</a:t>
            </a:r>
          </a:p>
          <a:p>
            <a:pPr>
              <a:lnSpc>
                <a:spcPts val="2070"/>
              </a:lnSpc>
            </a:pPr>
            <a:endParaRPr lang="en-CA" sz="1800">
              <a:solidFill>
                <a:srgbClr val="000000"/>
              </a:solidFill>
            </a:endParaRPr>
          </a:p>
        </p:txBody>
      </p:sp>
      <p:sp>
        <p:nvSpPr>
          <p:cNvPr id="4" name="TextBox 4"/>
          <p:cNvSpPr txBox="1"/>
          <p:nvPr/>
        </p:nvSpPr>
        <p:spPr>
          <a:xfrm>
            <a:off x="330200" y="18034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Equal light scattering in all directions</a:t>
            </a:r>
          </a:p>
          <a:p>
            <a:pPr>
              <a:lnSpc>
                <a:spcPts val="2070"/>
              </a:lnSpc>
            </a:pPr>
            <a:endParaRPr lang="en-CA" sz="1800">
              <a:solidFill>
                <a:srgbClr val="000000"/>
              </a:solidFill>
            </a:endParaRPr>
          </a:p>
        </p:txBody>
      </p:sp>
      <p:sp>
        <p:nvSpPr>
          <p:cNvPr id="5" name="TextBox 5"/>
          <p:cNvSpPr txBox="1"/>
          <p:nvPr/>
        </p:nvSpPr>
        <p:spPr>
          <a:xfrm>
            <a:off x="330200" y="20828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For example, chalk is a diffuse reflector</a:t>
            </a:r>
          </a:p>
          <a:p>
            <a:pPr>
              <a:lnSpc>
                <a:spcPts val="2070"/>
              </a:lnSpc>
            </a:pPr>
            <a:endParaRPr lang="en-CA" sz="1800">
              <a:solidFill>
                <a:srgbClr val="000000"/>
              </a:solidFill>
            </a:endParaRPr>
          </a:p>
        </p:txBody>
      </p:sp>
      <p:sp>
        <p:nvSpPr>
          <p:cNvPr id="6" name="TextBox 6"/>
          <p:cNvSpPr txBox="1"/>
          <p:nvPr/>
        </p:nvSpPr>
        <p:spPr>
          <a:xfrm>
            <a:off x="330200" y="23622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Unlike ambient reflection, diffuse</a:t>
            </a:r>
          </a:p>
          <a:p>
            <a:pPr>
              <a:lnSpc>
                <a:spcPts val="2070"/>
              </a:lnSpc>
            </a:pPr>
            <a:endParaRPr lang="en-CA" sz="1800">
              <a:solidFill>
                <a:srgbClr val="000000"/>
              </a:solidFill>
            </a:endParaRPr>
          </a:p>
        </p:txBody>
      </p:sp>
      <p:sp>
        <p:nvSpPr>
          <p:cNvPr id="7" name="TextBox 7"/>
          <p:cNvSpPr txBox="1"/>
          <p:nvPr/>
        </p:nvSpPr>
        <p:spPr>
          <a:xfrm>
            <a:off x="673100" y="2628900"/>
            <a:ext cx="8470900" cy="342900"/>
          </a:xfrm>
          <a:prstGeom prst="rect">
            <a:avLst/>
          </a:prstGeom>
          <a:noFill/>
        </p:spPr>
        <p:txBody>
          <a:bodyPr vert="horz" wrap="none" lIns="0" tIns="0" rIns="0" bIns="0" rtlCol="0">
            <a:spAutoFit/>
          </a:bodyPr>
          <a:lstStyle/>
          <a:p>
            <a:pPr>
              <a:lnSpc>
                <a:spcPts val="1620"/>
              </a:lnSpc>
            </a:pPr>
            <a:r>
              <a:rPr lang="en-CA" sz="1802" smtClean="0">
                <a:solidFill>
                  <a:srgbClr val="FFFF00"/>
                </a:solidFill>
                <a:latin typeface="Times New Roman"/>
                <a:cs typeface="Times New Roman"/>
              </a:rPr>
              <a:t>reflection is dependent on the location</a:t>
            </a:r>
          </a:p>
          <a:p>
            <a:pPr>
              <a:lnSpc>
                <a:spcPts val="1620"/>
              </a:lnSpc>
            </a:pPr>
            <a:endParaRPr lang="en-CA" sz="1802">
              <a:solidFill>
                <a:srgbClr val="000000"/>
              </a:solidFill>
            </a:endParaRPr>
          </a:p>
        </p:txBody>
      </p:sp>
      <p:sp>
        <p:nvSpPr>
          <p:cNvPr id="8" name="TextBox 8"/>
          <p:cNvSpPr txBox="1"/>
          <p:nvPr/>
        </p:nvSpPr>
        <p:spPr>
          <a:xfrm>
            <a:off x="673100" y="2832100"/>
            <a:ext cx="8470900" cy="342900"/>
          </a:xfrm>
          <a:prstGeom prst="rect">
            <a:avLst/>
          </a:prstGeom>
          <a:noFill/>
        </p:spPr>
        <p:txBody>
          <a:bodyPr vert="horz" wrap="none" lIns="0" tIns="0" rIns="0" bIns="0" rtlCol="0">
            <a:spAutoFit/>
          </a:bodyPr>
          <a:lstStyle/>
          <a:p>
            <a:pPr>
              <a:lnSpc>
                <a:spcPts val="1715"/>
              </a:lnSpc>
            </a:pPr>
            <a:r>
              <a:rPr lang="en-CA" sz="1800" smtClean="0">
                <a:solidFill>
                  <a:srgbClr val="FFFF00"/>
                </a:solidFill>
                <a:latin typeface="Times New Roman"/>
                <a:cs typeface="Times New Roman"/>
              </a:rPr>
              <a:t>of the light relative to the object</a:t>
            </a:r>
          </a:p>
          <a:p>
            <a:pPr>
              <a:lnSpc>
                <a:spcPts val="1715"/>
              </a:lnSpc>
            </a:pPr>
            <a:endParaRPr lang="en-CA" sz="1800">
              <a:solidFill>
                <a:srgbClr val="000000"/>
              </a:solidFill>
            </a:endParaRPr>
          </a:p>
        </p:txBody>
      </p:sp>
      <p:sp>
        <p:nvSpPr>
          <p:cNvPr id="9" name="TextBox 9"/>
          <p:cNvSpPr txBox="1"/>
          <p:nvPr/>
        </p:nvSpPr>
        <p:spPr>
          <a:xfrm>
            <a:off x="330200" y="3111500"/>
            <a:ext cx="8813800" cy="546100"/>
          </a:xfrm>
          <a:prstGeom prst="rect">
            <a:avLst/>
          </a:prstGeom>
          <a:noFill/>
        </p:spPr>
        <p:txBody>
          <a:bodyPr vert="horz" wrap="none" lIns="0" tIns="0" rIns="0" bIns="0" rtlCol="0">
            <a:spAutoFit/>
          </a:bodyPr>
          <a:lstStyle/>
          <a:p>
            <a:pPr>
              <a:lnSpc>
                <a:spcPts val="1700"/>
              </a:lnSpc>
              <a:tabLst>
                <a:tab pos="342900" algn="l"/>
              </a:tabLst>
            </a:pPr>
            <a:r>
              <a:rPr lang="en-CA" sz="1800" smtClean="0">
                <a:solidFill>
                  <a:srgbClr val="FFFF00"/>
                </a:solidFill>
                <a:latin typeface="Times New Roman"/>
                <a:cs typeface="Times New Roman"/>
              </a:rPr>
              <a:t>•  So, if we were to move the light from</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the front of the sphere to the back, there</a:t>
            </a:r>
          </a:p>
          <a:p>
            <a:pPr>
              <a:lnSpc>
                <a:spcPts val="1700"/>
              </a:lnSpc>
            </a:pPr>
            <a:endParaRPr lang="en-CA" sz="1800">
              <a:solidFill>
                <a:srgbClr val="000000"/>
              </a:solidFill>
            </a:endParaRPr>
          </a:p>
        </p:txBody>
      </p:sp>
      <p:sp>
        <p:nvSpPr>
          <p:cNvPr id="10" name="TextBox 10"/>
          <p:cNvSpPr txBox="1"/>
          <p:nvPr/>
        </p:nvSpPr>
        <p:spPr>
          <a:xfrm>
            <a:off x="673100" y="3543300"/>
            <a:ext cx="5816600" cy="596900"/>
          </a:xfrm>
          <a:prstGeom prst="rect">
            <a:avLst/>
          </a:prstGeom>
          <a:noFill/>
        </p:spPr>
        <p:txBody>
          <a:bodyPr vert="horz" wrap="none" lIns="0" tIns="0" rIns="0" bIns="0" rtlCol="0">
            <a:spAutoFit/>
          </a:bodyPr>
          <a:lstStyle/>
          <a:p>
            <a:pPr>
              <a:lnSpc>
                <a:spcPts val="1700"/>
              </a:lnSpc>
            </a:pPr>
            <a:r>
              <a:rPr lang="en-CA" sz="1800" smtClean="0">
                <a:solidFill>
                  <a:srgbClr val="FFFF00"/>
                </a:solidFill>
                <a:latin typeface="Times New Roman"/>
                <a:cs typeface="Times New Roman"/>
              </a:rPr>
              <a:t>would be little or no diffuse reflection</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visible on the near side of the sphere</a:t>
            </a:r>
          </a:p>
          <a:p>
            <a:pPr>
              <a:lnSpc>
                <a:spcPts val="1725"/>
              </a:lnSpc>
            </a:pPr>
            <a:endParaRPr lang="en-CA" sz="1800">
              <a:solidFill>
                <a:srgbClr val="000000"/>
              </a:solidFill>
            </a:endParaRPr>
          </a:p>
        </p:txBody>
      </p:sp>
      <p:sp>
        <p:nvSpPr>
          <p:cNvPr id="11" name="TextBox 11"/>
          <p:cNvSpPr txBox="1"/>
          <p:nvPr/>
        </p:nvSpPr>
        <p:spPr>
          <a:xfrm>
            <a:off x="330200" y="4000500"/>
            <a:ext cx="6159500" cy="381000"/>
          </a:xfrm>
          <a:prstGeom prst="rect">
            <a:avLst/>
          </a:prstGeom>
          <a:noFill/>
        </p:spPr>
        <p:txBody>
          <a:bodyPr vert="horz" wrap="none" lIns="0" tIns="0" rIns="0" bIns="0" rtlCol="0">
            <a:spAutoFit/>
          </a:bodyPr>
          <a:lstStyle/>
          <a:p>
            <a:pPr>
              <a:lnSpc>
                <a:spcPts val="2100"/>
              </a:lnSpc>
            </a:pPr>
            <a:r>
              <a:rPr lang="en-CA" sz="1800" smtClean="0">
                <a:solidFill>
                  <a:srgbClr val="FFFF00"/>
                </a:solidFill>
                <a:latin typeface="Times New Roman"/>
                <a:cs typeface="Times New Roman"/>
              </a:rPr>
              <a:t>•  Compare with ambient light, which has</a:t>
            </a:r>
          </a:p>
          <a:p>
            <a:pPr>
              <a:lnSpc>
                <a:spcPts val="2070"/>
              </a:lnSpc>
            </a:pPr>
            <a:endParaRPr lang="en-CA" sz="1800">
              <a:solidFill>
                <a:srgbClr val="000000"/>
              </a:solidFill>
            </a:endParaRPr>
          </a:p>
        </p:txBody>
      </p:sp>
      <p:sp>
        <p:nvSpPr>
          <p:cNvPr id="12" name="TextBox 12"/>
          <p:cNvSpPr txBox="1"/>
          <p:nvPr/>
        </p:nvSpPr>
        <p:spPr>
          <a:xfrm>
            <a:off x="673100" y="4267200"/>
            <a:ext cx="5816600" cy="381000"/>
          </a:xfrm>
          <a:prstGeom prst="rect">
            <a:avLst/>
          </a:prstGeom>
          <a:noFill/>
        </p:spPr>
        <p:txBody>
          <a:bodyPr vert="horz" wrap="none" lIns="0" tIns="0" rIns="0" bIns="0" rtlCol="0">
            <a:spAutoFit/>
          </a:bodyPr>
          <a:lstStyle/>
          <a:p>
            <a:pPr>
              <a:lnSpc>
                <a:spcPts val="1600"/>
              </a:lnSpc>
            </a:pPr>
            <a:r>
              <a:rPr lang="en-CA" sz="1800" smtClean="0">
                <a:solidFill>
                  <a:srgbClr val="FFFF00"/>
                </a:solidFill>
                <a:latin typeface="Times New Roman"/>
                <a:cs typeface="Times New Roman"/>
              </a:rPr>
              <a:t>no direction</a:t>
            </a:r>
          </a:p>
          <a:p>
            <a:pPr>
              <a:lnSpc>
                <a:spcPts val="1650"/>
              </a:lnSpc>
            </a:pPr>
            <a:endParaRPr lang="en-CA" sz="1800">
              <a:solidFill>
                <a:srgbClr val="000000"/>
              </a:solidFill>
            </a:endParaRPr>
          </a:p>
        </p:txBody>
      </p:sp>
      <p:sp>
        <p:nvSpPr>
          <p:cNvPr id="13" name="TextBox 13"/>
          <p:cNvSpPr txBox="1"/>
          <p:nvPr/>
        </p:nvSpPr>
        <p:spPr>
          <a:xfrm>
            <a:off x="330200" y="4533900"/>
            <a:ext cx="6159500" cy="596900"/>
          </a:xfrm>
          <a:prstGeom prst="rect">
            <a:avLst/>
          </a:prstGeom>
          <a:noFill/>
        </p:spPr>
        <p:txBody>
          <a:bodyPr vert="horz" wrap="none" lIns="0" tIns="0" rIns="0" bIns="0" rtlCol="0">
            <a:spAutoFit/>
          </a:bodyPr>
          <a:lstStyle/>
          <a:p>
            <a:pPr>
              <a:lnSpc>
                <a:spcPts val="1700"/>
              </a:lnSpc>
              <a:tabLst>
                <a:tab pos="342900" algn="l"/>
              </a:tabLst>
            </a:pPr>
            <a:r>
              <a:rPr lang="en-CA" sz="1800" smtClean="0">
                <a:solidFill>
                  <a:srgbClr val="FFFF00"/>
                </a:solidFill>
                <a:latin typeface="Times New Roman"/>
                <a:cs typeface="Times New Roman"/>
              </a:rPr>
              <a:t>•  With ambient, it doesn’t matter where</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we position the camera since the light</a:t>
            </a:r>
          </a:p>
          <a:p>
            <a:pPr>
              <a:lnSpc>
                <a:spcPts val="1725"/>
              </a:lnSpc>
            </a:pPr>
            <a:endParaRPr lang="en-CA" sz="1800">
              <a:solidFill>
                <a:srgbClr val="000000"/>
              </a:solidFill>
            </a:endParaRPr>
          </a:p>
        </p:txBody>
      </p:sp>
      <p:sp>
        <p:nvSpPr>
          <p:cNvPr id="14" name="TextBox 14"/>
          <p:cNvSpPr txBox="1"/>
          <p:nvPr/>
        </p:nvSpPr>
        <p:spPr>
          <a:xfrm>
            <a:off x="673100" y="4965700"/>
            <a:ext cx="5816600" cy="381000"/>
          </a:xfrm>
          <a:prstGeom prst="rect">
            <a:avLst/>
          </a:prstGeom>
          <a:noFill/>
        </p:spPr>
        <p:txBody>
          <a:bodyPr vert="horz" wrap="none" lIns="0" tIns="0" rIns="0" bIns="0" rtlCol="0">
            <a:spAutoFit/>
          </a:bodyPr>
          <a:lstStyle/>
          <a:p>
            <a:pPr>
              <a:lnSpc>
                <a:spcPts val="1700"/>
              </a:lnSpc>
            </a:pPr>
            <a:r>
              <a:rPr lang="en-CA" sz="1800" smtClean="0">
                <a:solidFill>
                  <a:srgbClr val="FFFF00"/>
                </a:solidFill>
                <a:latin typeface="Times New Roman"/>
                <a:cs typeface="Times New Roman"/>
              </a:rPr>
              <a:t>source has no true position</a:t>
            </a:r>
          </a:p>
          <a:p>
            <a:pPr>
              <a:lnSpc>
                <a:spcPts val="1725"/>
              </a:lnSpc>
            </a:pPr>
            <a:endParaRPr lang="en-CA" sz="1800">
              <a:solidFill>
                <a:srgbClr val="000000"/>
              </a:solidFill>
            </a:endParaRPr>
          </a:p>
        </p:txBody>
      </p:sp>
      <p:sp>
        <p:nvSpPr>
          <p:cNvPr id="15" name="TextBox 15"/>
          <p:cNvSpPr txBox="1"/>
          <p:nvPr/>
        </p:nvSpPr>
        <p:spPr>
          <a:xfrm>
            <a:off x="330200" y="5207000"/>
            <a:ext cx="6159500" cy="381000"/>
          </a:xfrm>
          <a:prstGeom prst="rect">
            <a:avLst/>
          </a:prstGeom>
          <a:noFill/>
        </p:spPr>
        <p:txBody>
          <a:bodyPr vert="horz" wrap="none" lIns="0" tIns="0" rIns="0" bIns="0" rtlCol="0">
            <a:spAutoFit/>
          </a:bodyPr>
          <a:lstStyle/>
          <a:p>
            <a:pPr>
              <a:lnSpc>
                <a:spcPts val="2100"/>
              </a:lnSpc>
            </a:pPr>
            <a:r>
              <a:rPr lang="en-CA" sz="1800" smtClean="0">
                <a:solidFill>
                  <a:srgbClr val="FFFF00"/>
                </a:solidFill>
                <a:latin typeface="Times New Roman"/>
                <a:cs typeface="Times New Roman"/>
              </a:rPr>
              <a:t>•  Computer graphics purists don’t use</a:t>
            </a:r>
          </a:p>
          <a:p>
            <a:pPr>
              <a:lnSpc>
                <a:spcPts val="2070"/>
              </a:lnSpc>
            </a:pPr>
            <a:endParaRPr lang="en-CA" sz="1800">
              <a:solidFill>
                <a:srgbClr val="000000"/>
              </a:solidFill>
            </a:endParaRPr>
          </a:p>
        </p:txBody>
      </p:sp>
      <p:sp>
        <p:nvSpPr>
          <p:cNvPr id="16" name="TextBox 16"/>
          <p:cNvSpPr txBox="1"/>
          <p:nvPr/>
        </p:nvSpPr>
        <p:spPr>
          <a:xfrm>
            <a:off x="673100" y="5473700"/>
            <a:ext cx="5816600" cy="381000"/>
          </a:xfrm>
          <a:prstGeom prst="rect">
            <a:avLst/>
          </a:prstGeom>
          <a:noFill/>
        </p:spPr>
        <p:txBody>
          <a:bodyPr vert="horz" wrap="none" lIns="0" tIns="0" rIns="0" bIns="0" rtlCol="0">
            <a:spAutoFit/>
          </a:bodyPr>
          <a:lstStyle/>
          <a:p>
            <a:pPr>
              <a:lnSpc>
                <a:spcPts val="1600"/>
              </a:lnSpc>
            </a:pPr>
            <a:r>
              <a:rPr lang="en-CA" sz="1802" smtClean="0">
                <a:solidFill>
                  <a:srgbClr val="FFFF00"/>
                </a:solidFill>
                <a:latin typeface="Times New Roman"/>
                <a:cs typeface="Times New Roman"/>
              </a:rPr>
              <a:t>ambient lights and instead rely on</a:t>
            </a:r>
          </a:p>
          <a:p>
            <a:pPr>
              <a:lnSpc>
                <a:spcPts val="1655"/>
              </a:lnSpc>
            </a:pPr>
            <a:endParaRPr lang="en-CA" sz="1802">
              <a:solidFill>
                <a:srgbClr val="000000"/>
              </a:solidFill>
            </a:endParaRPr>
          </a:p>
        </p:txBody>
      </p:sp>
      <p:sp>
        <p:nvSpPr>
          <p:cNvPr id="17" name="TextBox 17"/>
          <p:cNvSpPr txBox="1"/>
          <p:nvPr/>
        </p:nvSpPr>
        <p:spPr>
          <a:xfrm>
            <a:off x="673100" y="5689600"/>
            <a:ext cx="5816600" cy="596900"/>
          </a:xfrm>
          <a:prstGeom prst="rect">
            <a:avLst/>
          </a:prstGeom>
          <a:noFill/>
        </p:spPr>
        <p:txBody>
          <a:bodyPr vert="horz" wrap="none" lIns="0" tIns="0" rIns="0" bIns="0" rtlCol="0">
            <a:spAutoFit/>
          </a:bodyPr>
          <a:lstStyle/>
          <a:p>
            <a:pPr>
              <a:lnSpc>
                <a:spcPts val="1700"/>
              </a:lnSpc>
            </a:pPr>
            <a:r>
              <a:rPr lang="en-CA" sz="1800" smtClean="0">
                <a:solidFill>
                  <a:srgbClr val="FFFF00"/>
                </a:solidFill>
                <a:latin typeface="Times New Roman"/>
                <a:cs typeface="Times New Roman"/>
              </a:rPr>
              <a:t>diffuse light sources to give some</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minimal light to a scene</a:t>
            </a:r>
          </a:p>
          <a:p>
            <a:pPr>
              <a:lnSpc>
                <a:spcPts val="1725"/>
              </a:lnSpc>
            </a:pPr>
            <a:endParaRPr lang="en-CA" sz="1800">
              <a:solidFill>
                <a:srgbClr val="000000"/>
              </a:solidFill>
            </a:endParaRPr>
          </a:p>
        </p:txBody>
      </p:sp>
      <p:sp>
        <p:nvSpPr>
          <p:cNvPr id="18" name="TextBox 18"/>
          <p:cNvSpPr txBox="1"/>
          <p:nvPr/>
        </p:nvSpPr>
        <p:spPr>
          <a:xfrm>
            <a:off x="6604000" y="3556000"/>
            <a:ext cx="2425700" cy="381000"/>
          </a:xfrm>
          <a:prstGeom prst="rect">
            <a:avLst/>
          </a:prstGeom>
          <a:noFill/>
        </p:spPr>
        <p:txBody>
          <a:bodyPr vert="horz" wrap="none" lIns="0" tIns="0" rIns="0" bIns="0" rtlCol="0">
            <a:spAutoFit/>
          </a:bodyPr>
          <a:lstStyle/>
          <a:p>
            <a:pPr>
              <a:lnSpc>
                <a:spcPts val="2100"/>
              </a:lnSpc>
            </a:pPr>
            <a:r>
              <a:rPr lang="en-CA" sz="1800" smtClean="0">
                <a:solidFill>
                  <a:srgbClr val="000000"/>
                </a:solidFill>
                <a:latin typeface="Times New Roman"/>
                <a:cs typeface="Times New Roman"/>
              </a:rPr>
              <a:t>Ambient &amp; diffuse</a:t>
            </a:r>
          </a:p>
          <a:p>
            <a:pPr>
              <a:lnSpc>
                <a:spcPts val="2070"/>
              </a:lnSpc>
            </a:pPr>
            <a:endParaRPr lang="en-CA" sz="1800">
              <a:solidFill>
                <a:srgbClr val="000000"/>
              </a:solidFill>
            </a:endParaRPr>
          </a:p>
        </p:txBody>
      </p:sp>
      <p:sp>
        <p:nvSpPr>
          <p:cNvPr id="21" name="TextBox 21"/>
          <p:cNvSpPr txBox="1"/>
          <p:nvPr/>
        </p:nvSpPr>
        <p:spPr>
          <a:xfrm>
            <a:off x="6883400" y="6362700"/>
            <a:ext cx="2311400" cy="317500"/>
          </a:xfrm>
          <a:prstGeom prst="rect">
            <a:avLst/>
          </a:prstGeom>
          <a:noFill/>
        </p:spPr>
        <p:txBody>
          <a:bodyPr vert="horz" wrap="none" lIns="0" tIns="0" rIns="0" bIns="0" rtlCol="0">
            <a:spAutoFit/>
          </a:bodyPr>
          <a:lstStyle/>
          <a:p>
            <a:pPr>
              <a:lnSpc>
                <a:spcPts val="2070"/>
              </a:lnSpc>
            </a:pPr>
            <a:r>
              <a:rPr lang="en-CA" sz="1709" spc="-10" smtClean="0">
                <a:solidFill>
                  <a:srgbClr val="000000"/>
                </a:solidFill>
                <a:latin typeface="Times New Roman"/>
                <a:cs typeface="Times New Roman"/>
              </a:rPr>
              <a:t>Diffuse only</a:t>
            </a:r>
            <a:r>
              <a:rPr lang="en-CA" sz="1328" spc="-10" smtClean="0">
                <a:solidFill>
                  <a:srgbClr val="FFFFFF"/>
                </a:solidFill>
                <a:latin typeface="Times New Roman"/>
                <a:cs typeface="Times New Roman"/>
              </a:rPr>
              <a:t>Y BR</a:t>
            </a:r>
            <a:r>
              <a:rPr lang="en-CA" sz="1328" spc="-10" smtClean="0">
                <a:solidFill>
                  <a:srgbClr val="00CC99"/>
                </a:solidFill>
                <a:latin typeface="Arial Unicode MS"/>
                <a:cs typeface="Arial Unicode MS"/>
              </a:rPr>
              <a:t></a:t>
            </a:r>
            <a:r>
              <a:rPr lang="en-CA" sz="1328" spc="-10" smtClean="0">
                <a:solidFill>
                  <a:srgbClr val="3333CC"/>
                </a:solidFill>
                <a:latin typeface="Arial Unicode MS"/>
                <a:cs typeface="Arial Unicode MS"/>
              </a:rPr>
              <a:t></a:t>
            </a:r>
            <a:r>
              <a:rPr lang="en-CA" sz="1328" spc="-10" smtClean="0">
                <a:solidFill>
                  <a:srgbClr val="FFFFFF"/>
                </a:solidFill>
                <a:latin typeface="Times New Roman"/>
                <a:cs typeface="Times New Roman"/>
              </a:rPr>
              <a:t>K</a:t>
            </a:r>
          </a:p>
          <a:p>
            <a:pPr>
              <a:lnSpc>
                <a:spcPts val="2070"/>
              </a:lnSpc>
            </a:pPr>
            <a:endParaRPr lang="en-CA" sz="1328" spc="-10" smtClean="0">
              <a:solidFill>
                <a:srgbClr val="FFFFFF"/>
              </a:solidFill>
              <a:latin typeface="Times New Roman"/>
              <a:cs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Specular Reflection</a:t>
            </a:r>
          </a:p>
          <a:p>
            <a:pPr>
              <a:lnSpc>
                <a:spcPts val="5060"/>
              </a:lnSpc>
            </a:pPr>
            <a:endParaRPr lang="en-CA" sz="4397">
              <a:solidFill>
                <a:srgbClr val="000000"/>
              </a:solidFill>
            </a:endParaRPr>
          </a:p>
        </p:txBody>
      </p:sp>
      <p:sp>
        <p:nvSpPr>
          <p:cNvPr id="3" name="TextBox 3"/>
          <p:cNvSpPr txBox="1"/>
          <p:nvPr/>
        </p:nvSpPr>
        <p:spPr>
          <a:xfrm>
            <a:off x="330200" y="1574800"/>
            <a:ext cx="8813800" cy="635000"/>
          </a:xfrm>
          <a:prstGeom prst="rect">
            <a:avLst/>
          </a:prstGeom>
          <a:noFill/>
        </p:spPr>
        <p:txBody>
          <a:bodyPr vert="horz" wrap="none" lIns="0" tIns="0" rIns="0" bIns="0" rtlCol="0">
            <a:spAutoFit/>
          </a:bodyPr>
          <a:lstStyle/>
          <a:p>
            <a:pPr>
              <a:lnSpc>
                <a:spcPts val="2200"/>
              </a:lnSpc>
              <a:tabLst>
                <a:tab pos="342900" algn="l"/>
              </a:tabLst>
            </a:pPr>
            <a:r>
              <a:rPr lang="en-CA" sz="1800" smtClean="0">
                <a:solidFill>
                  <a:srgbClr val="FFFF00"/>
                </a:solidFill>
                <a:latin typeface="Times New Roman"/>
                <a:cs typeface="Times New Roman"/>
              </a:rPr>
              <a:t>•  Models reflections on shiny surfaces</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(polished metal, chrome, plastics, etc.)</a:t>
            </a:r>
          </a:p>
          <a:p>
            <a:pPr>
              <a:lnSpc>
                <a:spcPts val="2200"/>
              </a:lnSpc>
            </a:pPr>
            <a:endParaRPr lang="en-CA" sz="1800">
              <a:solidFill>
                <a:srgbClr val="000000"/>
              </a:solidFill>
            </a:endParaRPr>
          </a:p>
        </p:txBody>
      </p:sp>
      <p:sp>
        <p:nvSpPr>
          <p:cNvPr id="4" name="TextBox 4"/>
          <p:cNvSpPr txBox="1"/>
          <p:nvPr/>
        </p:nvSpPr>
        <p:spPr>
          <a:xfrm>
            <a:off x="330200" y="2184400"/>
            <a:ext cx="8813800" cy="901700"/>
          </a:xfrm>
          <a:prstGeom prst="rect">
            <a:avLst/>
          </a:prstGeom>
          <a:noFill/>
        </p:spPr>
        <p:txBody>
          <a:bodyPr vert="horz" wrap="none" lIns="0" tIns="0" rIns="0" bIns="0" rtlCol="0">
            <a:spAutoFit/>
          </a:bodyPr>
          <a:lstStyle/>
          <a:p>
            <a:pPr>
              <a:lnSpc>
                <a:spcPts val="2150"/>
              </a:lnSpc>
              <a:tabLst>
                <a:tab pos="342900" algn="l"/>
                <a:tab pos="342900" algn="l"/>
              </a:tabLst>
            </a:pPr>
            <a:r>
              <a:rPr lang="en-CA" sz="1800" smtClean="0">
                <a:solidFill>
                  <a:srgbClr val="FFFF00"/>
                </a:solidFill>
                <a:latin typeface="Times New Roman"/>
                <a:cs typeface="Times New Roman"/>
              </a:rPr>
              <a:t>•  Specular reflection is </a:t>
            </a:r>
            <a:r>
              <a:rPr lang="en-CA" sz="1800" smtClean="0">
                <a:solidFill>
                  <a:srgbClr val="FFFF00"/>
                </a:solidFill>
                <a:latin typeface="Times New Roman Italic"/>
                <a:cs typeface="Times New Roman Italic"/>
              </a:rPr>
              <a:t>view-dependent</a:t>
            </a:r>
            <a:r>
              <a:rPr lang="en-CA" sz="1800" smtClean="0">
                <a:solidFill>
                  <a:srgbClr val="FFFF00"/>
                </a:solidFill>
                <a:latin typeface="Times New Roman"/>
                <a:cs typeface="Times New Roman"/>
              </a:rPr>
              <a:t> - the</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specular </a:t>
            </a:r>
            <a:r>
              <a:rPr lang="en-CA" sz="1800" smtClean="0">
                <a:solidFill>
                  <a:srgbClr val="FFFF00"/>
                </a:solidFill>
                <a:latin typeface="Times New Roman Italic"/>
                <a:cs typeface="Times New Roman Italic"/>
              </a:rPr>
              <a:t>highlight</a:t>
            </a:r>
            <a:r>
              <a:rPr lang="en-CA" sz="1800" smtClean="0">
                <a:solidFill>
                  <a:srgbClr val="FFFF00"/>
                </a:solidFill>
                <a:latin typeface="Times New Roman"/>
                <a:cs typeface="Times New Roman"/>
              </a:rPr>
              <a:t> will change as the</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camera’s position changes</a:t>
            </a:r>
          </a:p>
          <a:p>
            <a:pPr>
              <a:lnSpc>
                <a:spcPts val="2150"/>
              </a:lnSpc>
            </a:pPr>
            <a:endParaRPr lang="en-CA" sz="1800">
              <a:solidFill>
                <a:srgbClr val="000000"/>
              </a:solidFill>
            </a:endParaRPr>
          </a:p>
        </p:txBody>
      </p:sp>
      <p:sp>
        <p:nvSpPr>
          <p:cNvPr id="5" name="TextBox 5"/>
          <p:cNvSpPr txBox="1"/>
          <p:nvPr/>
        </p:nvSpPr>
        <p:spPr>
          <a:xfrm>
            <a:off x="330200" y="3060700"/>
            <a:ext cx="8813800" cy="1168400"/>
          </a:xfrm>
          <a:prstGeom prst="rect">
            <a:avLst/>
          </a:prstGeom>
          <a:noFill/>
        </p:spPr>
        <p:txBody>
          <a:bodyPr vert="horz" wrap="none" lIns="0" tIns="0" rIns="0" bIns="0" rtlCol="0">
            <a:spAutoFit/>
          </a:bodyPr>
          <a:lstStyle/>
          <a:p>
            <a:pPr>
              <a:lnSpc>
                <a:spcPts val="2165"/>
              </a:lnSpc>
              <a:tabLst>
                <a:tab pos="342900" algn="l"/>
                <a:tab pos="342900" algn="l"/>
                <a:tab pos="342900" algn="l"/>
              </a:tabLst>
            </a:pPr>
            <a:r>
              <a:rPr lang="en-CA" sz="1800" smtClean="0">
                <a:solidFill>
                  <a:srgbClr val="FFFF00"/>
                </a:solidFill>
                <a:latin typeface="Times New Roman"/>
                <a:cs typeface="Times New Roman"/>
              </a:rPr>
              <a:t>•  This implies we need to take into account not</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only the angle the light source makes with</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the surface, but the angle the viewing ray</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makes with the surface</a:t>
            </a:r>
          </a:p>
          <a:p>
            <a:pPr>
              <a:lnSpc>
                <a:spcPts val="2165"/>
              </a:lnSpc>
            </a:pPr>
            <a:endParaRPr lang="en-CA" sz="1800">
              <a:solidFill>
                <a:srgbClr val="000000"/>
              </a:solidFill>
            </a:endParaRPr>
          </a:p>
        </p:txBody>
      </p:sp>
      <p:sp>
        <p:nvSpPr>
          <p:cNvPr id="6" name="TextBox 6"/>
          <p:cNvSpPr txBox="1"/>
          <p:nvPr/>
        </p:nvSpPr>
        <p:spPr>
          <a:xfrm>
            <a:off x="330200" y="4216400"/>
            <a:ext cx="8813800" cy="622300"/>
          </a:xfrm>
          <a:prstGeom prst="rect">
            <a:avLst/>
          </a:prstGeom>
          <a:noFill/>
        </p:spPr>
        <p:txBody>
          <a:bodyPr vert="horz" wrap="none" lIns="0" tIns="0" rIns="0" bIns="0" rtlCol="0">
            <a:spAutoFit/>
          </a:bodyPr>
          <a:lstStyle/>
          <a:p>
            <a:pPr>
              <a:lnSpc>
                <a:spcPts val="2100"/>
              </a:lnSpc>
              <a:tabLst>
                <a:tab pos="342900" algn="l"/>
              </a:tabLst>
            </a:pPr>
            <a:r>
              <a:rPr lang="en-CA" sz="1800" smtClean="0">
                <a:solidFill>
                  <a:srgbClr val="FFFF00"/>
                </a:solidFill>
                <a:latin typeface="Times New Roman"/>
                <a:cs typeface="Times New Roman"/>
              </a:rPr>
              <a:t>•  Example: the image you perceive in a mirror</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changes as you move around</a:t>
            </a:r>
          </a:p>
          <a:p>
            <a:pPr>
              <a:lnSpc>
                <a:spcPts val="2100"/>
              </a:lnSpc>
            </a:pPr>
            <a:endParaRPr lang="en-CA" sz="1800">
              <a:solidFill>
                <a:srgbClr val="000000"/>
              </a:solidFill>
            </a:endParaRPr>
          </a:p>
        </p:txBody>
      </p:sp>
      <p:sp>
        <p:nvSpPr>
          <p:cNvPr id="7" name="TextBox 7"/>
          <p:cNvSpPr txBox="1"/>
          <p:nvPr/>
        </p:nvSpPr>
        <p:spPr>
          <a:xfrm>
            <a:off x="330200" y="48260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Example: the chrome on your car shines in</a:t>
            </a:r>
          </a:p>
          <a:p>
            <a:pPr>
              <a:lnSpc>
                <a:spcPts val="2070"/>
              </a:lnSpc>
            </a:pPr>
            <a:endParaRPr lang="en-CA" sz="1800">
              <a:solidFill>
                <a:srgbClr val="000000"/>
              </a:solidFill>
            </a:endParaRPr>
          </a:p>
        </p:txBody>
      </p:sp>
      <p:sp>
        <p:nvSpPr>
          <p:cNvPr id="8" name="TextBox 8"/>
          <p:cNvSpPr txBox="1"/>
          <p:nvPr/>
        </p:nvSpPr>
        <p:spPr>
          <a:xfrm>
            <a:off x="673100" y="5105400"/>
            <a:ext cx="84709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different ways depending on where you stand</a:t>
            </a:r>
          </a:p>
          <a:p>
            <a:pPr>
              <a:lnSpc>
                <a:spcPts val="2070"/>
              </a:lnSpc>
            </a:pPr>
            <a:endParaRPr lang="en-CA" sz="1800">
              <a:solidFill>
                <a:srgbClr val="000000"/>
              </a:solidFill>
            </a:endParaRPr>
          </a:p>
        </p:txBody>
      </p:sp>
      <p:sp>
        <p:nvSpPr>
          <p:cNvPr id="9" name="TextBox 9"/>
          <p:cNvSpPr txBox="1"/>
          <p:nvPr/>
        </p:nvSpPr>
        <p:spPr>
          <a:xfrm>
            <a:off x="673100" y="5372100"/>
            <a:ext cx="8470900" cy="342900"/>
          </a:xfrm>
          <a:prstGeom prst="rect">
            <a:avLst/>
          </a:prstGeom>
          <a:noFill/>
        </p:spPr>
        <p:txBody>
          <a:bodyPr vert="horz" wrap="none" lIns="0" tIns="0" rIns="0" bIns="0" rtlCol="0">
            <a:spAutoFit/>
          </a:bodyPr>
          <a:lstStyle/>
          <a:p>
            <a:pPr>
              <a:lnSpc>
                <a:spcPts val="2070"/>
              </a:lnSpc>
            </a:pPr>
            <a:r>
              <a:rPr lang="en-CA" sz="1802" smtClean="0">
                <a:solidFill>
                  <a:srgbClr val="FFFF00"/>
                </a:solidFill>
                <a:latin typeface="Times New Roman"/>
                <a:cs typeface="Times New Roman"/>
              </a:rPr>
              <a:t>to look at it</a:t>
            </a:r>
          </a:p>
          <a:p>
            <a:pPr>
              <a:lnSpc>
                <a:spcPts val="2070"/>
              </a:lnSpc>
            </a:pPr>
            <a:endParaRPr lang="en-CA" sz="1802">
              <a:solidFill>
                <a:srgbClr val="00000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Specular Reflection</a:t>
            </a:r>
          </a:p>
          <a:p>
            <a:pPr>
              <a:lnSpc>
                <a:spcPts val="5060"/>
              </a:lnSpc>
            </a:pPr>
            <a:endParaRPr lang="en-CA" sz="4397">
              <a:solidFill>
                <a:srgbClr val="000000"/>
              </a:solidFill>
            </a:endParaRPr>
          </a:p>
        </p:txBody>
      </p:sp>
      <p:sp>
        <p:nvSpPr>
          <p:cNvPr id="3" name="TextBox 3"/>
          <p:cNvSpPr txBox="1"/>
          <p:nvPr/>
        </p:nvSpPr>
        <p:spPr>
          <a:xfrm>
            <a:off x="939800" y="3543300"/>
            <a:ext cx="3086100" cy="342900"/>
          </a:xfrm>
          <a:prstGeom prst="rect">
            <a:avLst/>
          </a:prstGeom>
          <a:noFill/>
        </p:spPr>
        <p:txBody>
          <a:bodyPr vert="horz" wrap="none" lIns="0" tIns="0" rIns="0" bIns="0" rtlCol="0">
            <a:spAutoFit/>
          </a:bodyPr>
          <a:lstStyle/>
          <a:p>
            <a:pPr>
              <a:lnSpc>
                <a:spcPts val="2070"/>
              </a:lnSpc>
            </a:pPr>
            <a:r>
              <a:rPr lang="en-CA" sz="1800" smtClean="0">
                <a:solidFill>
                  <a:srgbClr val="FFFFFF"/>
                </a:solidFill>
                <a:latin typeface="Times New Roman"/>
                <a:cs typeface="Times New Roman"/>
              </a:rPr>
              <a:t>Specular &amp; diffuse &amp; ambient</a:t>
            </a:r>
          </a:p>
          <a:p>
            <a:pPr>
              <a:lnSpc>
                <a:spcPts val="2070"/>
              </a:lnSpc>
            </a:pPr>
            <a:endParaRPr lang="en-CA" sz="1800" smtClean="0">
              <a:solidFill>
                <a:srgbClr val="FFFFFF"/>
              </a:solidFill>
              <a:latin typeface="Times New Roman"/>
              <a:cs typeface="Times New Roman"/>
            </a:endParaRPr>
          </a:p>
        </p:txBody>
      </p:sp>
      <p:sp>
        <p:nvSpPr>
          <p:cNvPr id="4" name="TextBox 4"/>
          <p:cNvSpPr txBox="1"/>
          <p:nvPr/>
        </p:nvSpPr>
        <p:spPr>
          <a:xfrm>
            <a:off x="5956300" y="3543300"/>
            <a:ext cx="2057400" cy="342900"/>
          </a:xfrm>
          <a:prstGeom prst="rect">
            <a:avLst/>
          </a:prstGeom>
          <a:noFill/>
        </p:spPr>
        <p:txBody>
          <a:bodyPr vert="horz" wrap="none" lIns="0" tIns="0" rIns="0" bIns="0" rtlCol="0">
            <a:spAutoFit/>
          </a:bodyPr>
          <a:lstStyle/>
          <a:p>
            <a:pPr>
              <a:lnSpc>
                <a:spcPts val="2070"/>
              </a:lnSpc>
            </a:pPr>
            <a:r>
              <a:rPr lang="en-CA" sz="1800" smtClean="0">
                <a:solidFill>
                  <a:srgbClr val="FFFFFF"/>
                </a:solidFill>
                <a:latin typeface="Times New Roman"/>
                <a:cs typeface="Times New Roman"/>
              </a:rPr>
              <a:t>Specular &amp; diffuse</a:t>
            </a:r>
          </a:p>
          <a:p>
            <a:pPr>
              <a:lnSpc>
                <a:spcPts val="2070"/>
              </a:lnSpc>
            </a:pPr>
            <a:endParaRPr lang="en-CA" sz="1800" smtClean="0">
              <a:solidFill>
                <a:srgbClr val="FFFFFF"/>
              </a:solidFill>
              <a:latin typeface="Times New Roman"/>
              <a:cs typeface="Times New Roman"/>
            </a:endParaRPr>
          </a:p>
        </p:txBody>
      </p:sp>
      <p:sp>
        <p:nvSpPr>
          <p:cNvPr id="5" name="TextBox 5"/>
          <p:cNvSpPr txBox="1"/>
          <p:nvPr/>
        </p:nvSpPr>
        <p:spPr>
          <a:xfrm>
            <a:off x="1409700" y="6057900"/>
            <a:ext cx="2159000" cy="342900"/>
          </a:xfrm>
          <a:prstGeom prst="rect">
            <a:avLst/>
          </a:prstGeom>
          <a:noFill/>
        </p:spPr>
        <p:txBody>
          <a:bodyPr vert="horz" wrap="none" lIns="0" tIns="0" rIns="0" bIns="0" rtlCol="0">
            <a:spAutoFit/>
          </a:bodyPr>
          <a:lstStyle/>
          <a:p>
            <a:pPr>
              <a:lnSpc>
                <a:spcPts val="2070"/>
              </a:lnSpc>
            </a:pPr>
            <a:r>
              <a:rPr lang="en-CA" sz="1800" smtClean="0">
                <a:solidFill>
                  <a:srgbClr val="FFFFFF"/>
                </a:solidFill>
                <a:latin typeface="Times New Roman"/>
                <a:cs typeface="Times New Roman"/>
              </a:rPr>
              <a:t>Specular &amp; ambient</a:t>
            </a:r>
          </a:p>
          <a:p>
            <a:pPr>
              <a:lnSpc>
                <a:spcPts val="2070"/>
              </a:lnSpc>
            </a:pPr>
            <a:endParaRPr lang="en-CA" sz="1800" smtClean="0">
              <a:solidFill>
                <a:srgbClr val="FFFFFF"/>
              </a:solidFill>
              <a:latin typeface="Times New Roman"/>
              <a:cs typeface="Times New Roman"/>
            </a:endParaRPr>
          </a:p>
        </p:txBody>
      </p:sp>
      <p:sp>
        <p:nvSpPr>
          <p:cNvPr id="6" name="TextBox 6"/>
          <p:cNvSpPr txBox="1"/>
          <p:nvPr/>
        </p:nvSpPr>
        <p:spPr>
          <a:xfrm>
            <a:off x="6184900" y="6070600"/>
            <a:ext cx="1600200" cy="342900"/>
          </a:xfrm>
          <a:prstGeom prst="rect">
            <a:avLst/>
          </a:prstGeom>
          <a:noFill/>
        </p:spPr>
        <p:txBody>
          <a:bodyPr vert="horz" wrap="none" lIns="0" tIns="0" rIns="0" bIns="0" rtlCol="0">
            <a:spAutoFit/>
          </a:bodyPr>
          <a:lstStyle/>
          <a:p>
            <a:pPr>
              <a:lnSpc>
                <a:spcPts val="2070"/>
              </a:lnSpc>
            </a:pPr>
            <a:r>
              <a:rPr lang="en-CA" sz="1800" smtClean="0">
                <a:solidFill>
                  <a:srgbClr val="FFFFFF"/>
                </a:solidFill>
                <a:latin typeface="Times New Roman"/>
                <a:cs typeface="Times New Roman"/>
              </a:rPr>
              <a:t>Specular only</a:t>
            </a:r>
          </a:p>
          <a:p>
            <a:pPr>
              <a:lnSpc>
                <a:spcPts val="2070"/>
              </a:lnSpc>
            </a:pPr>
            <a:endParaRPr lang="en-CA" sz="1800" smtClean="0">
              <a:solidFill>
                <a:srgbClr val="FFFFFF"/>
              </a:solidFill>
              <a:latin typeface="Times New Roman"/>
              <a:cs typeface="Times New Roman"/>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35"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Specular Reflection</a:t>
            </a:r>
          </a:p>
          <a:p>
            <a:pPr>
              <a:lnSpc>
                <a:spcPts val="5060"/>
              </a:lnSpc>
            </a:pPr>
            <a:endParaRPr lang="en-CA" sz="4397">
              <a:solidFill>
                <a:srgbClr val="000000"/>
              </a:solidFill>
            </a:endParaRPr>
          </a:p>
        </p:txBody>
      </p:sp>
      <p:sp>
        <p:nvSpPr>
          <p:cNvPr id="3" name="TextBox 3"/>
          <p:cNvSpPr txBox="1"/>
          <p:nvPr/>
        </p:nvSpPr>
        <p:spPr>
          <a:xfrm>
            <a:off x="330200" y="1587500"/>
            <a:ext cx="8813800" cy="304800"/>
          </a:xfrm>
          <a:prstGeom prst="rect">
            <a:avLst/>
          </a:prstGeom>
          <a:noFill/>
        </p:spPr>
        <p:txBody>
          <a:bodyPr vert="horz" wrap="none" lIns="0" tIns="0" rIns="0" bIns="0" rtlCol="0">
            <a:spAutoFit/>
          </a:bodyPr>
          <a:lstStyle/>
          <a:p>
            <a:pPr>
              <a:lnSpc>
                <a:spcPts val="1840"/>
              </a:lnSpc>
              <a:tabLst>
                <a:tab pos="342900" algn="l"/>
              </a:tabLst>
            </a:pPr>
            <a:r>
              <a:rPr lang="en-CA" sz="1602" smtClean="0">
                <a:solidFill>
                  <a:srgbClr val="FFFF00"/>
                </a:solidFill>
                <a:latin typeface="Times New Roman"/>
                <a:cs typeface="Times New Roman"/>
              </a:rPr>
              <a:t>•	Ideal specular reflector (perfect mirror) reflects</a:t>
            </a:r>
          </a:p>
          <a:p>
            <a:pPr>
              <a:lnSpc>
                <a:spcPts val="1840"/>
              </a:lnSpc>
            </a:pPr>
            <a:endParaRPr lang="en-CA" sz="1602">
              <a:solidFill>
                <a:srgbClr val="000000"/>
              </a:solidFill>
            </a:endParaRPr>
          </a:p>
        </p:txBody>
      </p:sp>
      <p:sp>
        <p:nvSpPr>
          <p:cNvPr id="4" name="TextBox 4"/>
          <p:cNvSpPr txBox="1"/>
          <p:nvPr/>
        </p:nvSpPr>
        <p:spPr>
          <a:xfrm>
            <a:off x="673100" y="1828800"/>
            <a:ext cx="8470900" cy="3048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light only along reflection vector R</a:t>
            </a:r>
          </a:p>
          <a:p>
            <a:pPr>
              <a:lnSpc>
                <a:spcPts val="1840"/>
              </a:lnSpc>
            </a:pPr>
            <a:endParaRPr lang="en-CA" sz="1602">
              <a:solidFill>
                <a:srgbClr val="000000"/>
              </a:solidFill>
            </a:endParaRPr>
          </a:p>
        </p:txBody>
      </p:sp>
      <p:sp>
        <p:nvSpPr>
          <p:cNvPr id="5" name="TextBox 5"/>
          <p:cNvSpPr txBox="1"/>
          <p:nvPr/>
        </p:nvSpPr>
        <p:spPr>
          <a:xfrm>
            <a:off x="330200" y="2120900"/>
            <a:ext cx="8813800" cy="304800"/>
          </a:xfrm>
          <a:prstGeom prst="rect">
            <a:avLst/>
          </a:prstGeom>
          <a:noFill/>
        </p:spPr>
        <p:txBody>
          <a:bodyPr vert="horz" wrap="none" lIns="0" tIns="0" rIns="0" bIns="0" rtlCol="0">
            <a:spAutoFit/>
          </a:bodyPr>
          <a:lstStyle/>
          <a:p>
            <a:pPr>
              <a:lnSpc>
                <a:spcPts val="1840"/>
              </a:lnSpc>
              <a:tabLst>
                <a:tab pos="342900" algn="l"/>
              </a:tabLst>
            </a:pPr>
            <a:r>
              <a:rPr lang="en-CA" sz="1602" smtClean="0">
                <a:solidFill>
                  <a:srgbClr val="FFFF00"/>
                </a:solidFill>
                <a:latin typeface="Times New Roman"/>
                <a:cs typeface="Times New Roman"/>
              </a:rPr>
              <a:t>•	Non-ideal reflectors reflect light in a lobe</a:t>
            </a:r>
          </a:p>
          <a:p>
            <a:pPr>
              <a:lnSpc>
                <a:spcPts val="1840"/>
              </a:lnSpc>
            </a:pPr>
            <a:endParaRPr lang="en-CA" sz="1602">
              <a:solidFill>
                <a:srgbClr val="000000"/>
              </a:solidFill>
            </a:endParaRPr>
          </a:p>
        </p:txBody>
      </p:sp>
      <p:sp>
        <p:nvSpPr>
          <p:cNvPr id="6" name="TextBox 6"/>
          <p:cNvSpPr txBox="1"/>
          <p:nvPr/>
        </p:nvSpPr>
        <p:spPr>
          <a:xfrm>
            <a:off x="673100" y="2362200"/>
            <a:ext cx="8470900" cy="3048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centered about R</a:t>
            </a:r>
          </a:p>
          <a:p>
            <a:pPr>
              <a:lnSpc>
                <a:spcPts val="1840"/>
              </a:lnSpc>
            </a:pPr>
            <a:endParaRPr lang="en-CA" sz="1602">
              <a:solidFill>
                <a:srgbClr val="000000"/>
              </a:solidFill>
            </a:endParaRPr>
          </a:p>
        </p:txBody>
      </p:sp>
      <p:sp>
        <p:nvSpPr>
          <p:cNvPr id="7" name="TextBox 7"/>
          <p:cNvSpPr txBox="1"/>
          <p:nvPr/>
        </p:nvSpPr>
        <p:spPr>
          <a:xfrm>
            <a:off x="330200" y="2654300"/>
            <a:ext cx="368300" cy="304800"/>
          </a:xfrm>
          <a:prstGeom prst="rect">
            <a:avLst/>
          </a:prstGeom>
          <a:noFill/>
        </p:spPr>
        <p:txBody>
          <a:bodyPr vert="horz" wrap="none" lIns="0" tIns="0" rIns="0" bIns="0" rtlCol="0">
            <a:spAutoFit/>
          </a:bodyPr>
          <a:lstStyle/>
          <a:p>
            <a:pPr>
              <a:lnSpc>
                <a:spcPts val="1840"/>
              </a:lnSpc>
            </a:pPr>
            <a:r>
              <a:rPr lang="en-CA" sz="1604" smtClean="0">
                <a:solidFill>
                  <a:srgbClr val="FFFF00"/>
                </a:solidFill>
                <a:latin typeface="Times New Roman"/>
                <a:cs typeface="Times New Roman"/>
              </a:rPr>
              <a:t>•</a:t>
            </a:r>
          </a:p>
          <a:p>
            <a:pPr>
              <a:lnSpc>
                <a:spcPts val="1840"/>
              </a:lnSpc>
            </a:pPr>
            <a:endParaRPr lang="en-CA" sz="1604" smtClean="0">
              <a:solidFill>
                <a:srgbClr val="FFFF00"/>
              </a:solidFill>
              <a:latin typeface="Times New Roman"/>
              <a:cs typeface="Times New Roman"/>
            </a:endParaRPr>
          </a:p>
        </p:txBody>
      </p:sp>
      <p:sp>
        <p:nvSpPr>
          <p:cNvPr id="8" name="TextBox 8"/>
          <p:cNvSpPr txBox="1"/>
          <p:nvPr/>
        </p:nvSpPr>
        <p:spPr>
          <a:xfrm>
            <a:off x="673100" y="2654300"/>
            <a:ext cx="2971800" cy="279400"/>
          </a:xfrm>
          <a:prstGeom prst="rect">
            <a:avLst/>
          </a:prstGeom>
          <a:noFill/>
        </p:spPr>
        <p:txBody>
          <a:bodyPr vert="horz" wrap="none" lIns="0" tIns="0" rIns="0" bIns="0" rtlCol="0">
            <a:spAutoFit/>
          </a:bodyPr>
          <a:lstStyle/>
          <a:p>
            <a:pPr>
              <a:lnSpc>
                <a:spcPts val="1840"/>
              </a:lnSpc>
            </a:pPr>
            <a:r>
              <a:rPr lang="en-CA" sz="1604" smtClean="0">
                <a:solidFill>
                  <a:srgbClr val="FFFF00"/>
                </a:solidFill>
                <a:latin typeface="Times New Roman"/>
                <a:cs typeface="Times New Roman"/>
              </a:rPr>
              <a:t>Phong specular reflection model:</a:t>
            </a:r>
          </a:p>
          <a:p>
            <a:pPr>
              <a:lnSpc>
                <a:spcPts val="1840"/>
              </a:lnSpc>
            </a:pPr>
            <a:endParaRPr lang="en-CA" sz="1604" smtClean="0">
              <a:solidFill>
                <a:srgbClr val="FFFF00"/>
              </a:solidFill>
              <a:latin typeface="Times New Roman"/>
              <a:cs typeface="Times New Roman"/>
            </a:endParaRPr>
          </a:p>
        </p:txBody>
      </p:sp>
      <p:sp>
        <p:nvSpPr>
          <p:cNvPr id="9" name="TextBox 9"/>
          <p:cNvSpPr txBox="1"/>
          <p:nvPr/>
        </p:nvSpPr>
        <p:spPr>
          <a:xfrm>
            <a:off x="1244600" y="2946400"/>
            <a:ext cx="29083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I</a:t>
            </a:r>
            <a:r>
              <a:rPr lang="en-CA" sz="1068" smtClean="0">
                <a:solidFill>
                  <a:srgbClr val="FFFF00"/>
                </a:solidFill>
                <a:latin typeface="Times New Roman"/>
                <a:cs typeface="Times New Roman"/>
              </a:rPr>
              <a:t>s</a:t>
            </a:r>
            <a:r>
              <a:rPr lang="en-CA" sz="1602" smtClean="0">
                <a:solidFill>
                  <a:srgbClr val="FFFF00"/>
                </a:solidFill>
                <a:latin typeface="Times New Roman"/>
                <a:cs typeface="Times New Roman"/>
              </a:rPr>
              <a:t> = k</a:t>
            </a:r>
            <a:r>
              <a:rPr lang="en-CA" sz="1068" smtClean="0">
                <a:solidFill>
                  <a:srgbClr val="FFFF00"/>
                </a:solidFill>
                <a:latin typeface="Times New Roman"/>
                <a:cs typeface="Times New Roman"/>
              </a:rPr>
              <a:t>s</a:t>
            </a:r>
            <a:r>
              <a:rPr lang="en-CA" sz="1602" smtClean="0">
                <a:solidFill>
                  <a:srgbClr val="FFFF00"/>
                </a:solidFill>
                <a:latin typeface="Times New Roman"/>
                <a:cs typeface="Times New Roman"/>
              </a:rPr>
              <a:t> I</a:t>
            </a:r>
            <a:r>
              <a:rPr lang="en-CA" sz="1068" smtClean="0">
                <a:solidFill>
                  <a:srgbClr val="FFFF00"/>
                </a:solidFill>
                <a:latin typeface="Times New Roman"/>
                <a:cs typeface="Times New Roman"/>
              </a:rPr>
              <a:t>L</a:t>
            </a:r>
            <a:r>
              <a:rPr lang="en-CA" sz="1602" smtClean="0">
                <a:solidFill>
                  <a:srgbClr val="FFFF00"/>
                </a:solidFill>
                <a:latin typeface="Times New Roman"/>
                <a:cs typeface="Times New Roman"/>
              </a:rPr>
              <a:t> (cos α)</a:t>
            </a:r>
            <a:r>
              <a:rPr lang="en-CA" sz="1068" smtClean="0">
                <a:solidFill>
                  <a:srgbClr val="FFFF00"/>
                </a:solidFill>
                <a:latin typeface="Times New Roman"/>
                <a:cs typeface="Times New Roman"/>
              </a:rPr>
              <a:t>ns</a:t>
            </a:r>
            <a:r>
              <a:rPr lang="en-CA" sz="1602" smtClean="0">
                <a:solidFill>
                  <a:srgbClr val="FFFF00"/>
                </a:solidFill>
                <a:latin typeface="Times New Roman"/>
                <a:cs typeface="Times New Roman"/>
              </a:rPr>
              <a:t> = k</a:t>
            </a:r>
            <a:r>
              <a:rPr lang="en-CA" sz="1068" smtClean="0">
                <a:solidFill>
                  <a:srgbClr val="FFFF00"/>
                </a:solidFill>
                <a:latin typeface="Times New Roman"/>
                <a:cs typeface="Times New Roman"/>
              </a:rPr>
              <a:t>s</a:t>
            </a:r>
            <a:r>
              <a:rPr lang="en-CA" sz="1602" smtClean="0">
                <a:solidFill>
                  <a:srgbClr val="FFFF00"/>
                </a:solidFill>
                <a:latin typeface="Times New Roman"/>
                <a:cs typeface="Times New Roman"/>
              </a:rPr>
              <a:t> I</a:t>
            </a:r>
            <a:r>
              <a:rPr lang="en-CA" sz="1068" smtClean="0">
                <a:solidFill>
                  <a:srgbClr val="FFFF00"/>
                </a:solidFill>
                <a:latin typeface="Times New Roman"/>
                <a:cs typeface="Times New Roman"/>
              </a:rPr>
              <a:t>L</a:t>
            </a:r>
            <a:r>
              <a:rPr lang="en-CA" sz="1602" smtClean="0">
                <a:solidFill>
                  <a:srgbClr val="FFFF00"/>
                </a:solidFill>
                <a:latin typeface="Times New Roman"/>
                <a:cs typeface="Times New Roman"/>
              </a:rPr>
              <a:t> (E·R)</a:t>
            </a:r>
            <a:r>
              <a:rPr lang="en-CA" sz="1068" smtClean="0">
                <a:solidFill>
                  <a:srgbClr val="FFFF00"/>
                </a:solidFill>
                <a:latin typeface="Times New Roman"/>
                <a:cs typeface="Times New Roman"/>
              </a:rPr>
              <a:t>ns</a:t>
            </a:r>
          </a:p>
          <a:p>
            <a:pPr>
              <a:lnSpc>
                <a:spcPts val="1840"/>
              </a:lnSpc>
            </a:pPr>
            <a:endParaRPr lang="en-CA" sz="1068" smtClean="0">
              <a:solidFill>
                <a:srgbClr val="FFFF00"/>
              </a:solidFill>
              <a:latin typeface="Times New Roman"/>
              <a:cs typeface="Times New Roman"/>
            </a:endParaRPr>
          </a:p>
        </p:txBody>
      </p:sp>
      <p:sp>
        <p:nvSpPr>
          <p:cNvPr id="10" name="TextBox 10"/>
          <p:cNvSpPr txBox="1"/>
          <p:nvPr/>
        </p:nvSpPr>
        <p:spPr>
          <a:xfrm>
            <a:off x="330200" y="3238500"/>
            <a:ext cx="3429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a:t>
            </a:r>
          </a:p>
          <a:p>
            <a:pPr>
              <a:lnSpc>
                <a:spcPts val="1840"/>
              </a:lnSpc>
            </a:pPr>
            <a:endParaRPr lang="en-CA" sz="1602" smtClean="0">
              <a:solidFill>
                <a:srgbClr val="FFFF00"/>
              </a:solidFill>
              <a:latin typeface="Times New Roman"/>
              <a:cs typeface="Times New Roman"/>
            </a:endParaRPr>
          </a:p>
        </p:txBody>
      </p:sp>
      <p:sp>
        <p:nvSpPr>
          <p:cNvPr id="11" name="TextBox 11"/>
          <p:cNvSpPr txBox="1"/>
          <p:nvPr/>
        </p:nvSpPr>
        <p:spPr>
          <a:xfrm>
            <a:off x="673100" y="3238500"/>
            <a:ext cx="26924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cos(α) models this lobe effect</a:t>
            </a:r>
          </a:p>
          <a:p>
            <a:pPr>
              <a:lnSpc>
                <a:spcPts val="1840"/>
              </a:lnSpc>
            </a:pPr>
            <a:endParaRPr lang="en-CA" sz="1602" smtClean="0">
              <a:solidFill>
                <a:srgbClr val="FFFF00"/>
              </a:solidFill>
              <a:latin typeface="Times New Roman"/>
              <a:cs typeface="Times New Roman"/>
            </a:endParaRPr>
          </a:p>
        </p:txBody>
      </p:sp>
      <p:sp>
        <p:nvSpPr>
          <p:cNvPr id="12" name="TextBox 12"/>
          <p:cNvSpPr txBox="1"/>
          <p:nvPr/>
        </p:nvSpPr>
        <p:spPr>
          <a:xfrm>
            <a:off x="330200" y="3530600"/>
            <a:ext cx="368300" cy="3048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a:t>
            </a:r>
          </a:p>
          <a:p>
            <a:pPr>
              <a:lnSpc>
                <a:spcPts val="1840"/>
              </a:lnSpc>
            </a:pPr>
            <a:endParaRPr lang="en-CA" sz="1602" smtClean="0">
              <a:solidFill>
                <a:srgbClr val="FFFF00"/>
              </a:solidFill>
              <a:latin typeface="Times New Roman"/>
              <a:cs typeface="Times New Roman"/>
            </a:endParaRPr>
          </a:p>
        </p:txBody>
      </p:sp>
      <p:sp>
        <p:nvSpPr>
          <p:cNvPr id="13" name="TextBox 13"/>
          <p:cNvSpPr txBox="1"/>
          <p:nvPr/>
        </p:nvSpPr>
        <p:spPr>
          <a:xfrm>
            <a:off x="673100" y="3530600"/>
            <a:ext cx="3733800" cy="2286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The width of the lobe is modeled by Phong</a:t>
            </a:r>
          </a:p>
          <a:p>
            <a:pPr>
              <a:lnSpc>
                <a:spcPts val="1840"/>
              </a:lnSpc>
            </a:pPr>
            <a:endParaRPr lang="en-CA" sz="1602" smtClean="0">
              <a:solidFill>
                <a:srgbClr val="FFFF00"/>
              </a:solidFill>
              <a:latin typeface="Times New Roman"/>
              <a:cs typeface="Times New Roman"/>
            </a:endParaRPr>
          </a:p>
        </p:txBody>
      </p:sp>
      <p:sp>
        <p:nvSpPr>
          <p:cNvPr id="14" name="TextBox 14"/>
          <p:cNvSpPr txBox="1"/>
          <p:nvPr/>
        </p:nvSpPr>
        <p:spPr>
          <a:xfrm>
            <a:off x="673100" y="3771900"/>
            <a:ext cx="25654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exponent ns, it scales cos(α)</a:t>
            </a:r>
          </a:p>
          <a:p>
            <a:pPr>
              <a:lnSpc>
                <a:spcPts val="1840"/>
              </a:lnSpc>
            </a:pPr>
            <a:endParaRPr lang="en-CA" sz="1602" smtClean="0">
              <a:solidFill>
                <a:srgbClr val="FFFF00"/>
              </a:solidFill>
              <a:latin typeface="Times New Roman"/>
              <a:cs typeface="Times New Roman"/>
            </a:endParaRPr>
          </a:p>
        </p:txBody>
      </p:sp>
      <p:sp>
        <p:nvSpPr>
          <p:cNvPr id="15" name="TextBox 15"/>
          <p:cNvSpPr txBox="1"/>
          <p:nvPr/>
        </p:nvSpPr>
        <p:spPr>
          <a:xfrm>
            <a:off x="330200" y="4064000"/>
            <a:ext cx="3429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a:t>
            </a:r>
          </a:p>
          <a:p>
            <a:pPr>
              <a:lnSpc>
                <a:spcPts val="1840"/>
              </a:lnSpc>
            </a:pPr>
            <a:endParaRPr lang="en-CA" sz="1602" smtClean="0">
              <a:solidFill>
                <a:srgbClr val="FFFF00"/>
              </a:solidFill>
              <a:latin typeface="Times New Roman"/>
              <a:cs typeface="Times New Roman"/>
            </a:endParaRPr>
          </a:p>
        </p:txBody>
      </p:sp>
      <p:sp>
        <p:nvSpPr>
          <p:cNvPr id="16" name="TextBox 16"/>
          <p:cNvSpPr txBox="1"/>
          <p:nvPr/>
        </p:nvSpPr>
        <p:spPr>
          <a:xfrm>
            <a:off x="673100" y="4064000"/>
            <a:ext cx="24638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I</a:t>
            </a:r>
            <a:r>
              <a:rPr lang="en-CA" sz="1068" smtClean="0">
                <a:solidFill>
                  <a:srgbClr val="FFFF00"/>
                </a:solidFill>
                <a:latin typeface="Times New Roman"/>
                <a:cs typeface="Times New Roman"/>
              </a:rPr>
              <a:t>L</a:t>
            </a:r>
            <a:r>
              <a:rPr lang="en-CA" sz="1602" smtClean="0">
                <a:solidFill>
                  <a:srgbClr val="FFFF00"/>
                </a:solidFill>
                <a:latin typeface="Times New Roman"/>
                <a:cs typeface="Times New Roman"/>
              </a:rPr>
              <a:t>: intensity of light source</a:t>
            </a:r>
          </a:p>
          <a:p>
            <a:pPr>
              <a:lnSpc>
                <a:spcPts val="1840"/>
              </a:lnSpc>
            </a:pPr>
            <a:endParaRPr lang="en-CA" sz="1602" smtClean="0">
              <a:solidFill>
                <a:srgbClr val="FFFF00"/>
              </a:solidFill>
              <a:latin typeface="Times New Roman"/>
              <a:cs typeface="Times New Roman"/>
            </a:endParaRPr>
          </a:p>
        </p:txBody>
      </p:sp>
      <p:sp>
        <p:nvSpPr>
          <p:cNvPr id="17" name="TextBox 17"/>
          <p:cNvSpPr txBox="1"/>
          <p:nvPr/>
        </p:nvSpPr>
        <p:spPr>
          <a:xfrm>
            <a:off x="330200" y="4356100"/>
            <a:ext cx="3429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a:t>
            </a:r>
          </a:p>
          <a:p>
            <a:pPr>
              <a:lnSpc>
                <a:spcPts val="1840"/>
              </a:lnSpc>
            </a:pPr>
            <a:endParaRPr lang="en-CA" sz="1602" smtClean="0">
              <a:solidFill>
                <a:srgbClr val="FFFF00"/>
              </a:solidFill>
              <a:latin typeface="Times New Roman"/>
              <a:cs typeface="Times New Roman"/>
            </a:endParaRPr>
          </a:p>
        </p:txBody>
      </p:sp>
      <p:sp>
        <p:nvSpPr>
          <p:cNvPr id="18" name="TextBox 18"/>
          <p:cNvSpPr txBox="1"/>
          <p:nvPr/>
        </p:nvSpPr>
        <p:spPr>
          <a:xfrm>
            <a:off x="673100" y="4356100"/>
            <a:ext cx="14351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L: light vector</a:t>
            </a:r>
          </a:p>
          <a:p>
            <a:pPr>
              <a:lnSpc>
                <a:spcPts val="1840"/>
              </a:lnSpc>
            </a:pPr>
            <a:endParaRPr lang="en-CA" sz="1602" smtClean="0">
              <a:solidFill>
                <a:srgbClr val="FFFF00"/>
              </a:solidFill>
              <a:latin typeface="Times New Roman"/>
              <a:cs typeface="Times New Roman"/>
            </a:endParaRPr>
          </a:p>
        </p:txBody>
      </p:sp>
      <p:sp>
        <p:nvSpPr>
          <p:cNvPr id="19" name="TextBox 19"/>
          <p:cNvSpPr txBox="1"/>
          <p:nvPr/>
        </p:nvSpPr>
        <p:spPr>
          <a:xfrm>
            <a:off x="330200" y="4648200"/>
            <a:ext cx="3429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a:t>
            </a:r>
          </a:p>
          <a:p>
            <a:pPr>
              <a:lnSpc>
                <a:spcPts val="1840"/>
              </a:lnSpc>
            </a:pPr>
            <a:endParaRPr lang="en-CA" sz="1602" smtClean="0">
              <a:solidFill>
                <a:srgbClr val="FFFF00"/>
              </a:solidFill>
              <a:latin typeface="Times New Roman"/>
              <a:cs typeface="Times New Roman"/>
            </a:endParaRPr>
          </a:p>
        </p:txBody>
      </p:sp>
      <p:sp>
        <p:nvSpPr>
          <p:cNvPr id="20" name="TextBox 20"/>
          <p:cNvSpPr txBox="1"/>
          <p:nvPr/>
        </p:nvSpPr>
        <p:spPr>
          <a:xfrm>
            <a:off x="673100" y="4648200"/>
            <a:ext cx="31877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R: reflection vector = 2 N (N·L) - L</a:t>
            </a:r>
          </a:p>
          <a:p>
            <a:pPr>
              <a:lnSpc>
                <a:spcPts val="1840"/>
              </a:lnSpc>
            </a:pPr>
            <a:endParaRPr lang="en-CA" sz="1602" smtClean="0">
              <a:solidFill>
                <a:srgbClr val="FFFF00"/>
              </a:solidFill>
              <a:latin typeface="Times New Roman"/>
              <a:cs typeface="Times New Roman"/>
            </a:endParaRPr>
          </a:p>
        </p:txBody>
      </p:sp>
      <p:sp>
        <p:nvSpPr>
          <p:cNvPr id="21" name="TextBox 21"/>
          <p:cNvSpPr txBox="1"/>
          <p:nvPr/>
        </p:nvSpPr>
        <p:spPr>
          <a:xfrm>
            <a:off x="330200" y="4940300"/>
            <a:ext cx="3429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a:t>
            </a:r>
          </a:p>
          <a:p>
            <a:pPr>
              <a:lnSpc>
                <a:spcPts val="1840"/>
              </a:lnSpc>
            </a:pPr>
            <a:endParaRPr lang="en-CA" sz="1602" smtClean="0">
              <a:solidFill>
                <a:srgbClr val="FFFF00"/>
              </a:solidFill>
              <a:latin typeface="Times New Roman"/>
              <a:cs typeface="Times New Roman"/>
            </a:endParaRPr>
          </a:p>
        </p:txBody>
      </p:sp>
      <p:sp>
        <p:nvSpPr>
          <p:cNvPr id="22" name="TextBox 22"/>
          <p:cNvSpPr txBox="1"/>
          <p:nvPr/>
        </p:nvSpPr>
        <p:spPr>
          <a:xfrm>
            <a:off x="673100" y="4940300"/>
            <a:ext cx="29337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E: eye vector = (Eye-P) / |Eye-P|</a:t>
            </a:r>
          </a:p>
          <a:p>
            <a:pPr>
              <a:lnSpc>
                <a:spcPts val="1840"/>
              </a:lnSpc>
            </a:pPr>
            <a:endParaRPr lang="en-CA" sz="1602" smtClean="0">
              <a:solidFill>
                <a:srgbClr val="FFFF00"/>
              </a:solidFill>
              <a:latin typeface="Times New Roman"/>
              <a:cs typeface="Times New Roman"/>
            </a:endParaRPr>
          </a:p>
        </p:txBody>
      </p:sp>
      <p:sp>
        <p:nvSpPr>
          <p:cNvPr id="23" name="TextBox 23"/>
          <p:cNvSpPr txBox="1"/>
          <p:nvPr/>
        </p:nvSpPr>
        <p:spPr>
          <a:xfrm>
            <a:off x="330200" y="5232400"/>
            <a:ext cx="3429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a:t>
            </a:r>
          </a:p>
          <a:p>
            <a:pPr>
              <a:lnSpc>
                <a:spcPts val="1840"/>
              </a:lnSpc>
            </a:pPr>
            <a:endParaRPr lang="en-CA" sz="1602" smtClean="0">
              <a:solidFill>
                <a:srgbClr val="FFFF00"/>
              </a:solidFill>
              <a:latin typeface="Times New Roman"/>
              <a:cs typeface="Times New Roman"/>
            </a:endParaRPr>
          </a:p>
        </p:txBody>
      </p:sp>
      <p:sp>
        <p:nvSpPr>
          <p:cNvPr id="24" name="TextBox 24"/>
          <p:cNvSpPr txBox="1"/>
          <p:nvPr/>
        </p:nvSpPr>
        <p:spPr>
          <a:xfrm>
            <a:off x="673100" y="5232400"/>
            <a:ext cx="2362200" cy="2794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α: angle between E and R</a:t>
            </a:r>
          </a:p>
          <a:p>
            <a:pPr>
              <a:lnSpc>
                <a:spcPts val="1840"/>
              </a:lnSpc>
            </a:pPr>
            <a:endParaRPr lang="en-CA" sz="1602" smtClean="0">
              <a:solidFill>
                <a:srgbClr val="FFFF00"/>
              </a:solidFill>
              <a:latin typeface="Times New Roman"/>
              <a:cs typeface="Times New Roman"/>
            </a:endParaRPr>
          </a:p>
        </p:txBody>
      </p:sp>
      <p:sp>
        <p:nvSpPr>
          <p:cNvPr id="25" name="TextBox 25"/>
          <p:cNvSpPr txBox="1"/>
          <p:nvPr/>
        </p:nvSpPr>
        <p:spPr>
          <a:xfrm>
            <a:off x="330200" y="5524500"/>
            <a:ext cx="342900" cy="279400"/>
          </a:xfrm>
          <a:prstGeom prst="rect">
            <a:avLst/>
          </a:prstGeom>
          <a:noFill/>
        </p:spPr>
        <p:txBody>
          <a:bodyPr vert="horz" wrap="none" lIns="0" tIns="0" rIns="0" bIns="0" rtlCol="0">
            <a:spAutoFit/>
          </a:bodyPr>
          <a:lstStyle/>
          <a:p>
            <a:pPr>
              <a:lnSpc>
                <a:spcPts val="1840"/>
              </a:lnSpc>
            </a:pPr>
            <a:r>
              <a:rPr lang="en-CA" sz="1604" smtClean="0">
                <a:solidFill>
                  <a:srgbClr val="FFFF00"/>
                </a:solidFill>
                <a:latin typeface="Times New Roman"/>
                <a:cs typeface="Times New Roman"/>
              </a:rPr>
              <a:t>•</a:t>
            </a:r>
          </a:p>
          <a:p>
            <a:pPr>
              <a:lnSpc>
                <a:spcPts val="1840"/>
              </a:lnSpc>
            </a:pPr>
            <a:endParaRPr lang="en-CA" sz="1604" smtClean="0">
              <a:solidFill>
                <a:srgbClr val="FFFF00"/>
              </a:solidFill>
              <a:latin typeface="Times New Roman"/>
              <a:cs typeface="Times New Roman"/>
            </a:endParaRPr>
          </a:p>
        </p:txBody>
      </p:sp>
      <p:sp>
        <p:nvSpPr>
          <p:cNvPr id="26" name="TextBox 26"/>
          <p:cNvSpPr txBox="1"/>
          <p:nvPr/>
        </p:nvSpPr>
        <p:spPr>
          <a:xfrm>
            <a:off x="673100" y="5524500"/>
            <a:ext cx="1879600" cy="279400"/>
          </a:xfrm>
          <a:prstGeom prst="rect">
            <a:avLst/>
          </a:prstGeom>
          <a:noFill/>
        </p:spPr>
        <p:txBody>
          <a:bodyPr vert="horz" wrap="none" lIns="0" tIns="0" rIns="0" bIns="0" rtlCol="0">
            <a:spAutoFit/>
          </a:bodyPr>
          <a:lstStyle/>
          <a:p>
            <a:pPr>
              <a:lnSpc>
                <a:spcPts val="1840"/>
              </a:lnSpc>
            </a:pPr>
            <a:r>
              <a:rPr lang="en-CA" sz="1604" smtClean="0">
                <a:solidFill>
                  <a:srgbClr val="FFFF00"/>
                </a:solidFill>
                <a:latin typeface="Times New Roman"/>
                <a:cs typeface="Times New Roman"/>
              </a:rPr>
              <a:t>ns: Phong exponent</a:t>
            </a:r>
          </a:p>
          <a:p>
            <a:pPr>
              <a:lnSpc>
                <a:spcPts val="1840"/>
              </a:lnSpc>
            </a:pPr>
            <a:endParaRPr lang="en-CA" sz="1604" smtClean="0">
              <a:solidFill>
                <a:srgbClr val="FFFF00"/>
              </a:solidFill>
              <a:latin typeface="Times New Roman"/>
              <a:cs typeface="Times New Roman"/>
            </a:endParaRPr>
          </a:p>
        </p:txBody>
      </p:sp>
      <p:sp>
        <p:nvSpPr>
          <p:cNvPr id="27" name="TextBox 27"/>
          <p:cNvSpPr txBox="1"/>
          <p:nvPr/>
        </p:nvSpPr>
        <p:spPr>
          <a:xfrm>
            <a:off x="330200" y="5816600"/>
            <a:ext cx="368300" cy="3048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a:t>
            </a:r>
          </a:p>
          <a:p>
            <a:pPr>
              <a:lnSpc>
                <a:spcPts val="1840"/>
              </a:lnSpc>
            </a:pPr>
            <a:endParaRPr lang="en-CA" sz="1602" smtClean="0">
              <a:solidFill>
                <a:srgbClr val="FFFF00"/>
              </a:solidFill>
              <a:latin typeface="Times New Roman"/>
              <a:cs typeface="Times New Roman"/>
            </a:endParaRPr>
          </a:p>
        </p:txBody>
      </p:sp>
      <p:sp>
        <p:nvSpPr>
          <p:cNvPr id="28" name="TextBox 28"/>
          <p:cNvSpPr txBox="1"/>
          <p:nvPr/>
        </p:nvSpPr>
        <p:spPr>
          <a:xfrm>
            <a:off x="673100" y="5816600"/>
            <a:ext cx="2997200" cy="3048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k</a:t>
            </a:r>
            <a:r>
              <a:rPr lang="en-CA" sz="1068" smtClean="0">
                <a:solidFill>
                  <a:srgbClr val="FFFF00"/>
                </a:solidFill>
                <a:latin typeface="Times New Roman"/>
                <a:cs typeface="Times New Roman"/>
              </a:rPr>
              <a:t>s</a:t>
            </a:r>
            <a:r>
              <a:rPr lang="en-CA" sz="1602" smtClean="0">
                <a:solidFill>
                  <a:srgbClr val="FFFF00"/>
                </a:solidFill>
                <a:latin typeface="Times New Roman"/>
                <a:cs typeface="Times New Roman"/>
              </a:rPr>
              <a:t>: specular reflection coefficient</a:t>
            </a:r>
          </a:p>
          <a:p>
            <a:pPr>
              <a:lnSpc>
                <a:spcPts val="1840"/>
              </a:lnSpc>
            </a:pPr>
            <a:endParaRPr lang="en-CA" sz="1602" smtClean="0">
              <a:solidFill>
                <a:srgbClr val="FFFF00"/>
              </a:solidFill>
              <a:latin typeface="Times New Roman"/>
              <a:cs typeface="Times New Roman"/>
            </a:endParaRPr>
          </a:p>
        </p:txBody>
      </p:sp>
      <p:sp>
        <p:nvSpPr>
          <p:cNvPr id="32" name="TextBox 32"/>
          <p:cNvSpPr txBox="1"/>
          <p:nvPr/>
        </p:nvSpPr>
        <p:spPr>
          <a:xfrm>
            <a:off x="3975100" y="6451600"/>
            <a:ext cx="2082800" cy="342900"/>
          </a:xfrm>
          <a:prstGeom prst="rect">
            <a:avLst/>
          </a:prstGeom>
          <a:noFill/>
        </p:spPr>
        <p:txBody>
          <a:bodyPr vert="horz" wrap="none" lIns="0" tIns="0" rIns="0" bIns="0" rtlCol="0">
            <a:spAutoFit/>
          </a:bodyPr>
          <a:lstStyle/>
          <a:p>
            <a:pPr>
              <a:lnSpc>
                <a:spcPts val="1620"/>
              </a:lnSpc>
            </a:pPr>
            <a:r>
              <a:rPr lang="en-CA" sz="1800" smtClean="0">
                <a:solidFill>
                  <a:srgbClr val="FFFFFF"/>
                </a:solidFill>
                <a:latin typeface="Times New Roman"/>
                <a:cs typeface="Times New Roman"/>
              </a:rPr>
              <a:t>increasing </a:t>
            </a:r>
            <a:r>
              <a:rPr lang="en-CA" sz="1800" smtClean="0">
                <a:solidFill>
                  <a:srgbClr val="FFFFFF"/>
                </a:solidFill>
                <a:latin typeface="Times New Roman Italic"/>
                <a:cs typeface="Times New Roman Italic"/>
              </a:rPr>
              <a:t>ns</a:t>
            </a:r>
            <a:r>
              <a:rPr lang="en-CA" sz="1800" smtClean="0">
                <a:solidFill>
                  <a:srgbClr val="FFFFFF"/>
                </a:solidFill>
                <a:latin typeface="Times New Roman"/>
                <a:cs typeface="Times New Roman"/>
              </a:rPr>
              <a:t> value</a:t>
            </a:r>
          </a:p>
          <a:p>
            <a:pPr>
              <a:lnSpc>
                <a:spcPts val="1620"/>
              </a:lnSpc>
            </a:pPr>
            <a:endParaRPr lang="en-CA" sz="1800" smtClean="0">
              <a:solidFill>
                <a:srgbClr val="FFFFFF"/>
              </a:solidFill>
              <a:latin typeface="Times New Roman"/>
              <a:cs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Presentation Outline</a:t>
            </a:r>
          </a:p>
          <a:p>
            <a:pPr>
              <a:lnSpc>
                <a:spcPts val="5060"/>
              </a:lnSpc>
            </a:pPr>
            <a:endParaRPr lang="en-CA" sz="4397">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6600"/>
                </a:solidFill>
                <a:latin typeface="Times New Roman"/>
                <a:cs typeface="Times New Roman"/>
              </a:rPr>
              <a:t>• Programming basics</a:t>
            </a:r>
          </a:p>
          <a:p>
            <a:pPr>
              <a:lnSpc>
                <a:spcPts val="3680"/>
              </a:lnSpc>
            </a:pPr>
            <a:endParaRPr lang="en-CA" sz="3197">
              <a:solidFill>
                <a:srgbClr val="000000"/>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8"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Programming in Graphics</a:t>
            </a:r>
          </a:p>
          <a:p>
            <a:pPr>
              <a:lnSpc>
                <a:spcPts val="4600"/>
              </a:lnSpc>
            </a:pPr>
            <a:endParaRPr lang="en-CA" sz="4002">
              <a:solidFill>
                <a:srgbClr val="000000"/>
              </a:solidFill>
            </a:endParaRPr>
          </a:p>
        </p:txBody>
      </p:sp>
      <p:sp>
        <p:nvSpPr>
          <p:cNvPr id="3" name="TextBox 3"/>
          <p:cNvSpPr txBox="1"/>
          <p:nvPr/>
        </p:nvSpPr>
        <p:spPr>
          <a:xfrm>
            <a:off x="330200" y="15494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Programming languages</a:t>
            </a:r>
          </a:p>
          <a:p>
            <a:pPr>
              <a:lnSpc>
                <a:spcPts val="3220"/>
              </a:lnSpc>
            </a:pPr>
            <a:endParaRPr lang="en-CA" sz="2802">
              <a:solidFill>
                <a:srgbClr val="000000"/>
              </a:solidFill>
            </a:endParaRPr>
          </a:p>
        </p:txBody>
      </p:sp>
      <p:sp>
        <p:nvSpPr>
          <p:cNvPr id="4" name="TextBox 4"/>
          <p:cNvSpPr txBox="1"/>
          <p:nvPr/>
        </p:nvSpPr>
        <p:spPr>
          <a:xfrm>
            <a:off x="787400" y="20066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C/C++, JAVA</a:t>
            </a:r>
          </a:p>
          <a:p>
            <a:pPr>
              <a:lnSpc>
                <a:spcPts val="2760"/>
              </a:lnSpc>
            </a:pPr>
            <a:endParaRPr lang="en-CA" sz="2400">
              <a:solidFill>
                <a:srgbClr val="000000"/>
              </a:solidFill>
            </a:endParaRPr>
          </a:p>
        </p:txBody>
      </p:sp>
      <p:sp>
        <p:nvSpPr>
          <p:cNvPr id="5" name="TextBox 5"/>
          <p:cNvSpPr txBox="1"/>
          <p:nvPr/>
        </p:nvSpPr>
        <p:spPr>
          <a:xfrm>
            <a:off x="330200" y="24257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Graphics library -- a software interface to graphics</a:t>
            </a:r>
          </a:p>
          <a:p>
            <a:pPr>
              <a:lnSpc>
                <a:spcPts val="3220"/>
              </a:lnSpc>
            </a:pPr>
            <a:endParaRPr lang="en-CA" sz="2804">
              <a:solidFill>
                <a:srgbClr val="000000"/>
              </a:solidFill>
            </a:endParaRPr>
          </a:p>
        </p:txBody>
      </p:sp>
      <p:sp>
        <p:nvSpPr>
          <p:cNvPr id="6" name="TextBox 6"/>
          <p:cNvSpPr txBox="1"/>
          <p:nvPr/>
        </p:nvSpPr>
        <p:spPr>
          <a:xfrm>
            <a:off x="673100" y="2832100"/>
            <a:ext cx="8470900" cy="533400"/>
          </a:xfrm>
          <a:prstGeom prst="rect">
            <a:avLst/>
          </a:prstGeom>
          <a:noFill/>
        </p:spPr>
        <p:txBody>
          <a:bodyPr vert="horz" wrap="none" lIns="0" tIns="0" rIns="0" bIns="0" rtlCol="0">
            <a:spAutoFit/>
          </a:bodyPr>
          <a:lstStyle/>
          <a:p>
            <a:pPr>
              <a:lnSpc>
                <a:spcPts val="2950"/>
              </a:lnSpc>
            </a:pPr>
            <a:r>
              <a:rPr lang="en-CA" sz="2802" smtClean="0">
                <a:solidFill>
                  <a:srgbClr val="FFFF00"/>
                </a:solidFill>
                <a:latin typeface="Times New Roman"/>
                <a:cs typeface="Times New Roman"/>
              </a:rPr>
              <a:t>hardware</a:t>
            </a:r>
          </a:p>
          <a:p>
            <a:pPr>
              <a:lnSpc>
                <a:spcPts val="2950"/>
              </a:lnSpc>
            </a:pPr>
            <a:endParaRPr lang="en-CA" sz="2802">
              <a:solidFill>
                <a:srgbClr val="000000"/>
              </a:solidFill>
            </a:endParaRPr>
          </a:p>
        </p:txBody>
      </p:sp>
      <p:sp>
        <p:nvSpPr>
          <p:cNvPr id="7" name="TextBox 7"/>
          <p:cNvSpPr txBox="1"/>
          <p:nvPr/>
        </p:nvSpPr>
        <p:spPr>
          <a:xfrm>
            <a:off x="787400" y="32639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Easy to use</a:t>
            </a:r>
          </a:p>
          <a:p>
            <a:pPr>
              <a:lnSpc>
                <a:spcPts val="2760"/>
              </a:lnSpc>
            </a:pPr>
            <a:endParaRPr lang="en-CA" sz="2400">
              <a:solidFill>
                <a:srgbClr val="000000"/>
              </a:solidFill>
            </a:endParaRPr>
          </a:p>
        </p:txBody>
      </p:sp>
      <p:sp>
        <p:nvSpPr>
          <p:cNvPr id="8" name="TextBox 8"/>
          <p:cNvSpPr txBox="1"/>
          <p:nvPr/>
        </p:nvSpPr>
        <p:spPr>
          <a:xfrm>
            <a:off x="787400" y="36703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Programs run efficiently</a:t>
            </a:r>
          </a:p>
          <a:p>
            <a:pPr>
              <a:lnSpc>
                <a:spcPts val="2760"/>
              </a:lnSpc>
            </a:pPr>
            <a:endParaRPr lang="en-CA" sz="2400">
              <a:solidFill>
                <a:srgbClr val="000000"/>
              </a:solidFill>
            </a:endParaRPr>
          </a:p>
        </p:txBody>
      </p:sp>
      <p:sp>
        <p:nvSpPr>
          <p:cNvPr id="9" name="TextBox 9"/>
          <p:cNvSpPr txBox="1"/>
          <p:nvPr/>
        </p:nvSpPr>
        <p:spPr>
          <a:xfrm>
            <a:off x="787400" y="40640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Hardware-independent</a:t>
            </a:r>
          </a:p>
          <a:p>
            <a:pPr>
              <a:lnSpc>
                <a:spcPts val="2760"/>
              </a:lnSpc>
            </a:pPr>
            <a:endParaRPr lang="en-CA" sz="2400">
              <a:solidFill>
                <a:srgbClr val="000000"/>
              </a:solidFill>
            </a:endParaRPr>
          </a:p>
        </p:txBody>
      </p:sp>
      <p:sp>
        <p:nvSpPr>
          <p:cNvPr id="10" name="TextBox 10"/>
          <p:cNvSpPr txBox="1"/>
          <p:nvPr/>
        </p:nvSpPr>
        <p:spPr>
          <a:xfrm>
            <a:off x="330200" y="44831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Examples:</a:t>
            </a:r>
          </a:p>
          <a:p>
            <a:pPr>
              <a:lnSpc>
                <a:spcPts val="3220"/>
              </a:lnSpc>
            </a:pPr>
            <a:endParaRPr lang="en-CA" sz="2802">
              <a:solidFill>
                <a:srgbClr val="000000"/>
              </a:solidFill>
            </a:endParaRPr>
          </a:p>
        </p:txBody>
      </p:sp>
      <p:sp>
        <p:nvSpPr>
          <p:cNvPr id="11" name="TextBox 11"/>
          <p:cNvSpPr txBox="1"/>
          <p:nvPr/>
        </p:nvSpPr>
        <p:spPr>
          <a:xfrm>
            <a:off x="787400" y="49403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OpenGL</a:t>
            </a:r>
          </a:p>
          <a:p>
            <a:pPr>
              <a:lnSpc>
                <a:spcPts val="2760"/>
              </a:lnSpc>
            </a:pPr>
            <a:endParaRPr lang="en-CA" sz="2400">
              <a:solidFill>
                <a:srgbClr val="000000"/>
              </a:solidFill>
            </a:endParaRPr>
          </a:p>
        </p:txBody>
      </p:sp>
      <p:sp>
        <p:nvSpPr>
          <p:cNvPr id="12" name="TextBox 12"/>
          <p:cNvSpPr txBox="1"/>
          <p:nvPr/>
        </p:nvSpPr>
        <p:spPr>
          <a:xfrm>
            <a:off x="787400" y="53467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DirectX  (Microsoft)</a:t>
            </a:r>
          </a:p>
          <a:p>
            <a:pPr>
              <a:lnSpc>
                <a:spcPts val="2760"/>
              </a:lnSpc>
            </a:pPr>
            <a:endParaRPr lang="en-CA" sz="2400">
              <a:solidFill>
                <a:srgbClr val="000000"/>
              </a:solidFill>
            </a:endParaRPr>
          </a:p>
        </p:txBody>
      </p:sp>
      <p:sp>
        <p:nvSpPr>
          <p:cNvPr id="13" name="TextBox 13"/>
          <p:cNvSpPr txBox="1"/>
          <p:nvPr/>
        </p:nvSpPr>
        <p:spPr>
          <a:xfrm>
            <a:off x="787400" y="57531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Java3D</a:t>
            </a:r>
          </a:p>
          <a:p>
            <a:pPr>
              <a:lnSpc>
                <a:spcPts val="2760"/>
              </a:lnSpc>
            </a:pPr>
            <a:endParaRPr lang="en-CA" sz="2400">
              <a:solidFill>
                <a:srgbClr val="00000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Draw Geometric Primitives</a:t>
            </a:r>
          </a:p>
          <a:p>
            <a:pPr>
              <a:lnSpc>
                <a:spcPts val="5060"/>
              </a:lnSpc>
            </a:pPr>
            <a:endParaRPr lang="en-CA" sz="4397">
              <a:solidFill>
                <a:srgbClr val="000000"/>
              </a:solidFill>
            </a:endParaRPr>
          </a:p>
        </p:txBody>
      </p:sp>
      <p:sp>
        <p:nvSpPr>
          <p:cNvPr id="3" name="TextBox 3"/>
          <p:cNvSpPr txBox="1"/>
          <p:nvPr/>
        </p:nvSpPr>
        <p:spPr>
          <a:xfrm>
            <a:off x="546100" y="1371600"/>
            <a:ext cx="8597900" cy="355600"/>
          </a:xfrm>
          <a:prstGeom prst="rect">
            <a:avLst/>
          </a:prstGeom>
          <a:noFill/>
        </p:spPr>
        <p:txBody>
          <a:bodyPr vert="horz" wrap="none" lIns="0" tIns="0" rIns="0" bIns="0" rtlCol="0">
            <a:spAutoFit/>
          </a:bodyPr>
          <a:lstStyle/>
          <a:p>
            <a:pPr>
              <a:lnSpc>
                <a:spcPts val="1960"/>
              </a:lnSpc>
            </a:pPr>
            <a:r>
              <a:rPr lang="en-CA" sz="1997" smtClean="0">
                <a:solidFill>
                  <a:srgbClr val="FFFF00"/>
                </a:solidFill>
                <a:latin typeface="Times New Roman"/>
                <a:cs typeface="Times New Roman"/>
              </a:rPr>
              <a:t>•</a:t>
            </a:r>
            <a:r>
              <a:rPr lang="en-CA" sz="2007" b="1" smtClean="0">
                <a:solidFill>
                  <a:srgbClr val="FFFF00"/>
                </a:solidFill>
                <a:latin typeface="Times New Roman Bold"/>
                <a:cs typeface="Times New Roman Bold"/>
              </a:rPr>
              <a:t>  Example</a:t>
            </a:r>
          </a:p>
          <a:p>
            <a:pPr>
              <a:lnSpc>
                <a:spcPts val="1960"/>
              </a:lnSpc>
            </a:pPr>
            <a:endParaRPr lang="en-CA" sz="1997">
              <a:solidFill>
                <a:srgbClr val="000000"/>
              </a:solidFill>
            </a:endParaRPr>
          </a:p>
        </p:txBody>
      </p:sp>
      <p:sp>
        <p:nvSpPr>
          <p:cNvPr id="4" name="TextBox 4"/>
          <p:cNvSpPr txBox="1"/>
          <p:nvPr/>
        </p:nvSpPr>
        <p:spPr>
          <a:xfrm>
            <a:off x="889000" y="1701800"/>
            <a:ext cx="4419600" cy="381000"/>
          </a:xfrm>
          <a:prstGeom prst="rect">
            <a:avLst/>
          </a:prstGeom>
          <a:noFill/>
        </p:spPr>
        <p:txBody>
          <a:bodyPr vert="horz" wrap="none" lIns="0" tIns="0" rIns="0" bIns="0" rtlCol="0">
            <a:spAutoFit/>
          </a:bodyPr>
          <a:lstStyle/>
          <a:p>
            <a:pPr>
              <a:lnSpc>
                <a:spcPts val="2100"/>
              </a:lnSpc>
            </a:pPr>
            <a:r>
              <a:rPr lang="en-CA" sz="1800" smtClean="0">
                <a:solidFill>
                  <a:srgbClr val="FFFF00"/>
                </a:solidFill>
                <a:latin typeface="Times New Roman"/>
                <a:cs typeface="Times New Roman"/>
              </a:rPr>
              <a:t>glBegin(</a:t>
            </a:r>
            <a:r>
              <a:rPr lang="en-CA" sz="1800" smtClean="0">
                <a:solidFill>
                  <a:srgbClr val="FF6600"/>
                </a:solidFill>
                <a:latin typeface="Times New Roman"/>
                <a:cs typeface="Times New Roman"/>
              </a:rPr>
              <a:t>mode</a:t>
            </a:r>
            <a:r>
              <a:rPr lang="en-CA" sz="1800" smtClean="0">
                <a:solidFill>
                  <a:srgbClr val="FFFF00"/>
                </a:solidFill>
                <a:latin typeface="Times New Roman"/>
                <a:cs typeface="Times New Roman"/>
              </a:rPr>
              <a:t>);</a:t>
            </a:r>
          </a:p>
          <a:p>
            <a:pPr>
              <a:lnSpc>
                <a:spcPts val="2070"/>
              </a:lnSpc>
            </a:pPr>
            <a:endParaRPr lang="en-CA" sz="1800">
              <a:solidFill>
                <a:srgbClr val="000000"/>
              </a:solidFill>
            </a:endParaRPr>
          </a:p>
        </p:txBody>
      </p:sp>
      <p:sp>
        <p:nvSpPr>
          <p:cNvPr id="5" name="TextBox 5"/>
          <p:cNvSpPr txBox="1"/>
          <p:nvPr/>
        </p:nvSpPr>
        <p:spPr>
          <a:xfrm>
            <a:off x="1460500" y="2362200"/>
            <a:ext cx="3848100" cy="381000"/>
          </a:xfrm>
          <a:prstGeom prst="rect">
            <a:avLst/>
          </a:prstGeom>
          <a:noFill/>
        </p:spPr>
        <p:txBody>
          <a:bodyPr vert="horz" wrap="none" lIns="0" tIns="0" rIns="0" bIns="0" rtlCol="0">
            <a:spAutoFit/>
          </a:bodyPr>
          <a:lstStyle/>
          <a:p>
            <a:pPr>
              <a:lnSpc>
                <a:spcPts val="2100"/>
              </a:lnSpc>
            </a:pPr>
            <a:r>
              <a:rPr lang="en-CA" sz="1800" smtClean="0">
                <a:solidFill>
                  <a:srgbClr val="FFFF00"/>
                </a:solidFill>
                <a:latin typeface="Times New Roman"/>
                <a:cs typeface="Times New Roman"/>
              </a:rPr>
              <a:t>glColor3f(1,0,0);</a:t>
            </a:r>
          </a:p>
          <a:p>
            <a:pPr>
              <a:lnSpc>
                <a:spcPts val="2070"/>
              </a:lnSpc>
            </a:pPr>
            <a:endParaRPr lang="en-CA" sz="1800">
              <a:solidFill>
                <a:srgbClr val="000000"/>
              </a:solidFill>
            </a:endParaRPr>
          </a:p>
        </p:txBody>
      </p:sp>
      <p:sp>
        <p:nvSpPr>
          <p:cNvPr id="6" name="TextBox 6"/>
          <p:cNvSpPr txBox="1"/>
          <p:nvPr/>
        </p:nvSpPr>
        <p:spPr>
          <a:xfrm>
            <a:off x="1460500" y="3289300"/>
            <a:ext cx="3848100" cy="698500"/>
          </a:xfrm>
          <a:prstGeom prst="rect">
            <a:avLst/>
          </a:prstGeom>
          <a:noFill/>
        </p:spPr>
        <p:txBody>
          <a:bodyPr vert="horz" wrap="none" lIns="0" tIns="0" rIns="0" bIns="0" rtlCol="0">
            <a:spAutoFit/>
          </a:bodyPr>
          <a:lstStyle/>
          <a:p>
            <a:pPr>
              <a:lnSpc>
                <a:spcPts val="2600"/>
              </a:lnSpc>
            </a:pPr>
            <a:r>
              <a:rPr lang="en-CA" sz="1800" smtClean="0">
                <a:solidFill>
                  <a:srgbClr val="FFFF00"/>
                </a:solidFill>
                <a:latin typeface="Times New Roman"/>
                <a:cs typeface="Times New Roman"/>
              </a:rPr>
              <a:t>glVertex3f(0,1.5,-2);</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glVertex3f(0,0.8,0);</a:t>
            </a:r>
          </a:p>
          <a:p>
            <a:pPr>
              <a:lnSpc>
                <a:spcPts val="2590"/>
              </a:lnSpc>
            </a:pPr>
            <a:endParaRPr lang="en-CA" sz="1800">
              <a:solidFill>
                <a:srgbClr val="000000"/>
              </a:solidFill>
            </a:endParaRPr>
          </a:p>
        </p:txBody>
      </p:sp>
      <p:sp>
        <p:nvSpPr>
          <p:cNvPr id="7" name="TextBox 7"/>
          <p:cNvSpPr txBox="1"/>
          <p:nvPr/>
        </p:nvSpPr>
        <p:spPr>
          <a:xfrm>
            <a:off x="1460500" y="4000500"/>
            <a:ext cx="3848100" cy="381000"/>
          </a:xfrm>
          <a:prstGeom prst="rect">
            <a:avLst/>
          </a:prstGeom>
          <a:noFill/>
        </p:spPr>
        <p:txBody>
          <a:bodyPr vert="horz" wrap="none" lIns="0" tIns="0" rIns="0" bIns="0" rtlCol="0">
            <a:spAutoFit/>
          </a:bodyPr>
          <a:lstStyle/>
          <a:p>
            <a:pPr>
              <a:lnSpc>
                <a:spcPts val="2100"/>
              </a:lnSpc>
            </a:pPr>
            <a:r>
              <a:rPr lang="en-CA" sz="1802" smtClean="0">
                <a:solidFill>
                  <a:srgbClr val="FFFF00"/>
                </a:solidFill>
                <a:latin typeface="Times New Roman"/>
                <a:cs typeface="Times New Roman"/>
              </a:rPr>
              <a:t>……</a:t>
            </a:r>
          </a:p>
          <a:p>
            <a:pPr>
              <a:lnSpc>
                <a:spcPts val="2070"/>
              </a:lnSpc>
            </a:pPr>
            <a:endParaRPr lang="en-CA" sz="1802">
              <a:solidFill>
                <a:srgbClr val="000000"/>
              </a:solidFill>
            </a:endParaRPr>
          </a:p>
        </p:txBody>
      </p:sp>
      <p:sp>
        <p:nvSpPr>
          <p:cNvPr id="8" name="TextBox 8"/>
          <p:cNvSpPr txBox="1"/>
          <p:nvPr/>
        </p:nvSpPr>
        <p:spPr>
          <a:xfrm>
            <a:off x="889000" y="4660900"/>
            <a:ext cx="4419600" cy="381000"/>
          </a:xfrm>
          <a:prstGeom prst="rect">
            <a:avLst/>
          </a:prstGeom>
          <a:noFill/>
        </p:spPr>
        <p:txBody>
          <a:bodyPr vert="horz" wrap="none" lIns="0" tIns="0" rIns="0" bIns="0" rtlCol="0">
            <a:spAutoFit/>
          </a:bodyPr>
          <a:lstStyle/>
          <a:p>
            <a:pPr>
              <a:lnSpc>
                <a:spcPts val="2100"/>
              </a:lnSpc>
            </a:pPr>
            <a:r>
              <a:rPr lang="en-CA" sz="1800" smtClean="0">
                <a:solidFill>
                  <a:srgbClr val="FFFF00"/>
                </a:solidFill>
                <a:latin typeface="Times New Roman"/>
                <a:cs typeface="Times New Roman"/>
              </a:rPr>
              <a:t>glEnd(void);</a:t>
            </a:r>
          </a:p>
          <a:p>
            <a:pPr>
              <a:lnSpc>
                <a:spcPts val="2070"/>
              </a:lnSpc>
            </a:pPr>
            <a:endParaRPr lang="en-CA" sz="1800">
              <a:solidFill>
                <a:srgbClr val="000000"/>
              </a:solidFill>
            </a:endParaRPr>
          </a:p>
        </p:txBody>
      </p:sp>
      <p:sp>
        <p:nvSpPr>
          <p:cNvPr id="9" name="TextBox 9"/>
          <p:cNvSpPr txBox="1"/>
          <p:nvPr/>
        </p:nvSpPr>
        <p:spPr>
          <a:xfrm>
            <a:off x="5422900" y="1739900"/>
            <a:ext cx="3606800" cy="381000"/>
          </a:xfrm>
          <a:prstGeom prst="rect">
            <a:avLst/>
          </a:prstGeom>
          <a:noFill/>
        </p:spPr>
        <p:txBody>
          <a:bodyPr vert="horz" wrap="none" lIns="0" tIns="0" rIns="0" bIns="0" rtlCol="0">
            <a:spAutoFit/>
          </a:bodyPr>
          <a:lstStyle/>
          <a:p>
            <a:pPr>
              <a:lnSpc>
                <a:spcPts val="2100"/>
              </a:lnSpc>
            </a:pPr>
            <a:r>
              <a:rPr lang="en-CA" sz="1800" smtClean="0">
                <a:solidFill>
                  <a:srgbClr val="FFFFFF"/>
                </a:solidFill>
                <a:latin typeface="Times New Roman"/>
                <a:cs typeface="Times New Roman"/>
              </a:rPr>
              <a:t>Specify geometric primitivies</a:t>
            </a:r>
          </a:p>
          <a:p>
            <a:pPr>
              <a:lnSpc>
                <a:spcPts val="2070"/>
              </a:lnSpc>
            </a:pPr>
            <a:endParaRPr lang="en-CA" sz="1800">
              <a:solidFill>
                <a:srgbClr val="000000"/>
              </a:solidFill>
            </a:endParaRPr>
          </a:p>
        </p:txBody>
      </p:sp>
      <p:sp>
        <p:nvSpPr>
          <p:cNvPr id="10" name="TextBox 10"/>
          <p:cNvSpPr txBox="1"/>
          <p:nvPr/>
        </p:nvSpPr>
        <p:spPr>
          <a:xfrm>
            <a:off x="5422900" y="2324100"/>
            <a:ext cx="3606800" cy="381000"/>
          </a:xfrm>
          <a:prstGeom prst="rect">
            <a:avLst/>
          </a:prstGeom>
          <a:noFill/>
        </p:spPr>
        <p:txBody>
          <a:bodyPr vert="horz" wrap="none" lIns="0" tIns="0" rIns="0" bIns="0" rtlCol="0">
            <a:spAutoFit/>
          </a:bodyPr>
          <a:lstStyle/>
          <a:p>
            <a:pPr>
              <a:lnSpc>
                <a:spcPts val="2100"/>
              </a:lnSpc>
            </a:pPr>
            <a:r>
              <a:rPr lang="en-CA" sz="1800" smtClean="0">
                <a:solidFill>
                  <a:srgbClr val="FFFFFF"/>
                </a:solidFill>
                <a:latin typeface="Times New Roman"/>
                <a:cs typeface="Times New Roman"/>
              </a:rPr>
              <a:t>Specify appearance</a:t>
            </a:r>
          </a:p>
          <a:p>
            <a:pPr>
              <a:lnSpc>
                <a:spcPts val="2070"/>
              </a:lnSpc>
            </a:pPr>
            <a:endParaRPr lang="en-CA" sz="1800">
              <a:solidFill>
                <a:srgbClr val="000000"/>
              </a:solidFill>
            </a:endParaRPr>
          </a:p>
        </p:txBody>
      </p:sp>
      <p:sp>
        <p:nvSpPr>
          <p:cNvPr id="11" name="TextBox 11"/>
          <p:cNvSpPr txBox="1"/>
          <p:nvPr/>
        </p:nvSpPr>
        <p:spPr>
          <a:xfrm>
            <a:off x="5422900" y="3340100"/>
            <a:ext cx="3606800" cy="381000"/>
          </a:xfrm>
          <a:prstGeom prst="rect">
            <a:avLst/>
          </a:prstGeom>
          <a:noFill/>
        </p:spPr>
        <p:txBody>
          <a:bodyPr vert="horz" wrap="none" lIns="0" tIns="0" rIns="0" bIns="0" rtlCol="0">
            <a:spAutoFit/>
          </a:bodyPr>
          <a:lstStyle/>
          <a:p>
            <a:pPr>
              <a:lnSpc>
                <a:spcPts val="2100"/>
              </a:lnSpc>
            </a:pPr>
            <a:r>
              <a:rPr lang="en-CA" sz="1802" smtClean="0">
                <a:solidFill>
                  <a:srgbClr val="FFFFFF"/>
                </a:solidFill>
                <a:latin typeface="Times New Roman"/>
                <a:cs typeface="Times New Roman"/>
              </a:rPr>
              <a:t>Specify vertices</a:t>
            </a:r>
          </a:p>
          <a:p>
            <a:pPr>
              <a:lnSpc>
                <a:spcPts val="2070"/>
              </a:lnSpc>
            </a:pPr>
            <a:endParaRPr lang="en-CA" sz="1802">
              <a:solidFill>
                <a:srgbClr val="000000"/>
              </a:solidFill>
            </a:endParaRPr>
          </a:p>
        </p:txBody>
      </p:sp>
      <p:sp>
        <p:nvSpPr>
          <p:cNvPr id="12" name="TextBox 12"/>
          <p:cNvSpPr txBox="1"/>
          <p:nvPr/>
        </p:nvSpPr>
        <p:spPr>
          <a:xfrm>
            <a:off x="5499100" y="4686300"/>
            <a:ext cx="3530600" cy="381000"/>
          </a:xfrm>
          <a:prstGeom prst="rect">
            <a:avLst/>
          </a:prstGeom>
          <a:noFill/>
        </p:spPr>
        <p:txBody>
          <a:bodyPr vert="horz" wrap="none" lIns="0" tIns="0" rIns="0" bIns="0" rtlCol="0">
            <a:spAutoFit/>
          </a:bodyPr>
          <a:lstStyle/>
          <a:p>
            <a:pPr>
              <a:lnSpc>
                <a:spcPts val="2100"/>
              </a:lnSpc>
            </a:pPr>
            <a:r>
              <a:rPr lang="en-CA" sz="1800" smtClean="0">
                <a:solidFill>
                  <a:srgbClr val="FFFFFF"/>
                </a:solidFill>
                <a:latin typeface="Times New Roman"/>
                <a:cs typeface="Times New Roman"/>
              </a:rPr>
              <a:t>End OpenGL drawing</a:t>
            </a:r>
          </a:p>
          <a:p>
            <a:pPr>
              <a:lnSpc>
                <a:spcPts val="2070"/>
              </a:lnSpc>
            </a:pPr>
            <a:endParaRPr lang="en-CA" sz="1800">
              <a:solidFill>
                <a:srgbClr val="000000"/>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2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Advanced Topics</a:t>
            </a:r>
          </a:p>
          <a:p>
            <a:pPr>
              <a:lnSpc>
                <a:spcPts val="5060"/>
              </a:lnSpc>
            </a:pPr>
            <a:endParaRPr lang="en-CA" sz="4397">
              <a:solidFill>
                <a:srgbClr val="000000"/>
              </a:solidFill>
            </a:endParaRPr>
          </a:p>
        </p:txBody>
      </p:sp>
      <p:sp>
        <p:nvSpPr>
          <p:cNvPr id="3" name="TextBox 3"/>
          <p:cNvSpPr txBox="1"/>
          <p:nvPr/>
        </p:nvSpPr>
        <p:spPr>
          <a:xfrm>
            <a:off x="241300" y="1638300"/>
            <a:ext cx="89027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Geometric Modeling &amp; Processing</a:t>
            </a:r>
          </a:p>
          <a:p>
            <a:pPr>
              <a:lnSpc>
                <a:spcPts val="2760"/>
              </a:lnSpc>
            </a:pPr>
            <a:endParaRPr lang="en-CA" sz="2400">
              <a:solidFill>
                <a:srgbClr val="000000"/>
              </a:solidFill>
            </a:endParaRPr>
          </a:p>
        </p:txBody>
      </p:sp>
      <p:sp>
        <p:nvSpPr>
          <p:cNvPr id="4" name="TextBox 4"/>
          <p:cNvSpPr txBox="1"/>
          <p:nvPr/>
        </p:nvSpPr>
        <p:spPr>
          <a:xfrm>
            <a:off x="673100" y="2057400"/>
            <a:ext cx="8470900" cy="342900"/>
          </a:xfrm>
          <a:prstGeom prst="rect">
            <a:avLst/>
          </a:prstGeom>
          <a:noFill/>
        </p:spPr>
        <p:txBody>
          <a:bodyPr vert="horz" wrap="none" lIns="0" tIns="0" rIns="0" bIns="0" rtlCol="0">
            <a:spAutoFit/>
          </a:bodyPr>
          <a:lstStyle/>
          <a:p>
            <a:pPr>
              <a:lnSpc>
                <a:spcPts val="2070"/>
              </a:lnSpc>
            </a:pPr>
            <a:r>
              <a:rPr lang="en-CA" sz="1800" smtClean="0">
                <a:solidFill>
                  <a:srgbClr val="FFFFFF"/>
                </a:solidFill>
                <a:latin typeface="Times New Roman"/>
                <a:cs typeface="Times New Roman"/>
              </a:rPr>
              <a:t>- Editing &amp; deformation</a:t>
            </a:r>
          </a:p>
          <a:p>
            <a:pPr>
              <a:lnSpc>
                <a:spcPts val="2070"/>
              </a:lnSpc>
            </a:pPr>
            <a:endParaRPr lang="en-CA" sz="1800">
              <a:solidFill>
                <a:srgbClr val="000000"/>
              </a:solidFill>
            </a:endParaRPr>
          </a:p>
        </p:txBody>
      </p:sp>
      <p:sp>
        <p:nvSpPr>
          <p:cNvPr id="5" name="TextBox 5"/>
          <p:cNvSpPr txBox="1"/>
          <p:nvPr/>
        </p:nvSpPr>
        <p:spPr>
          <a:xfrm>
            <a:off x="1054100" y="2387600"/>
            <a:ext cx="80899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Interactive</a:t>
            </a:r>
          </a:p>
          <a:p>
            <a:pPr>
              <a:lnSpc>
                <a:spcPts val="2070"/>
              </a:lnSpc>
            </a:pPr>
            <a:endParaRPr lang="en-CA" sz="1800">
              <a:solidFill>
                <a:srgbClr val="000000"/>
              </a:solidFill>
            </a:endParaRPr>
          </a:p>
        </p:txBody>
      </p:sp>
      <p:sp>
        <p:nvSpPr>
          <p:cNvPr id="6" name="TextBox 6"/>
          <p:cNvSpPr txBox="1"/>
          <p:nvPr/>
        </p:nvSpPr>
        <p:spPr>
          <a:xfrm>
            <a:off x="1054100" y="2717800"/>
            <a:ext cx="80899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Intuitive</a:t>
            </a:r>
          </a:p>
          <a:p>
            <a:pPr>
              <a:lnSpc>
                <a:spcPts val="2070"/>
              </a:lnSpc>
            </a:pPr>
            <a:endParaRPr lang="en-CA" sz="1800">
              <a:solidFill>
                <a:srgbClr val="000000"/>
              </a:solidFill>
            </a:endParaRPr>
          </a:p>
        </p:txBody>
      </p:sp>
      <p:sp>
        <p:nvSpPr>
          <p:cNvPr id="7" name="TextBox 7"/>
          <p:cNvSpPr txBox="1"/>
          <p:nvPr/>
        </p:nvSpPr>
        <p:spPr>
          <a:xfrm>
            <a:off x="1054100" y="3048000"/>
            <a:ext cx="80899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Natural</a:t>
            </a:r>
          </a:p>
          <a:p>
            <a:pPr>
              <a:lnSpc>
                <a:spcPts val="2070"/>
              </a:lnSpc>
            </a:pPr>
            <a:endParaRPr lang="en-CA" sz="1800">
              <a:solidFill>
                <a:srgbClr val="000000"/>
              </a:solidFill>
            </a:endParaRPr>
          </a:p>
        </p:txBody>
      </p:sp>
      <p:sp>
        <p:nvSpPr>
          <p:cNvPr id="8" name="TextBox 8"/>
          <p:cNvSpPr txBox="1"/>
          <p:nvPr/>
        </p:nvSpPr>
        <p:spPr>
          <a:xfrm>
            <a:off x="673100" y="3390900"/>
            <a:ext cx="84709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Variety of tools</a:t>
            </a:r>
          </a:p>
          <a:p>
            <a:pPr>
              <a:lnSpc>
                <a:spcPts val="2300"/>
              </a:lnSpc>
            </a:pPr>
            <a:endParaRPr lang="en-CA" sz="1997">
              <a:solidFill>
                <a:srgbClr val="000000"/>
              </a:solidFill>
            </a:endParaRPr>
          </a:p>
        </p:txBody>
      </p:sp>
      <p:sp>
        <p:nvSpPr>
          <p:cNvPr id="9" name="TextBox 9"/>
          <p:cNvSpPr txBox="1"/>
          <p:nvPr/>
        </p:nvSpPr>
        <p:spPr>
          <a:xfrm>
            <a:off x="1054100" y="3746500"/>
            <a:ext cx="80899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Boolean</a:t>
            </a:r>
          </a:p>
          <a:p>
            <a:pPr>
              <a:lnSpc>
                <a:spcPts val="2070"/>
              </a:lnSpc>
            </a:pPr>
            <a:endParaRPr lang="en-CA" sz="1800">
              <a:solidFill>
                <a:srgbClr val="000000"/>
              </a:solidFill>
            </a:endParaRPr>
          </a:p>
        </p:txBody>
      </p:sp>
      <p:sp>
        <p:nvSpPr>
          <p:cNvPr id="10" name="TextBox 10"/>
          <p:cNvSpPr txBox="1"/>
          <p:nvPr/>
        </p:nvSpPr>
        <p:spPr>
          <a:xfrm>
            <a:off x="673100" y="4076700"/>
            <a:ext cx="8470900" cy="381000"/>
          </a:xfrm>
          <a:prstGeom prst="rect">
            <a:avLst/>
          </a:prstGeom>
          <a:noFill/>
        </p:spPr>
        <p:txBody>
          <a:bodyPr vert="horz" wrap="none" lIns="0" tIns="0" rIns="0" bIns="0" rtlCol="0">
            <a:spAutoFit/>
          </a:bodyPr>
          <a:lstStyle/>
          <a:p>
            <a:pPr>
              <a:lnSpc>
                <a:spcPts val="2300"/>
              </a:lnSpc>
            </a:pPr>
            <a:r>
              <a:rPr lang="en-CA" sz="2000" smtClean="0">
                <a:solidFill>
                  <a:srgbClr val="FFFFFF"/>
                </a:solidFill>
                <a:latin typeface="Times New Roman"/>
                <a:cs typeface="Times New Roman"/>
              </a:rPr>
              <a:t>- User interface</a:t>
            </a:r>
          </a:p>
          <a:p>
            <a:pPr>
              <a:lnSpc>
                <a:spcPts val="2300"/>
              </a:lnSpc>
            </a:pPr>
            <a:endParaRPr lang="en-CA" sz="2000">
              <a:solidFill>
                <a:srgbClr val="000000"/>
              </a:solidFill>
            </a:endParaRPr>
          </a:p>
        </p:txBody>
      </p:sp>
      <p:sp>
        <p:nvSpPr>
          <p:cNvPr id="11" name="TextBox 11"/>
          <p:cNvSpPr txBox="1"/>
          <p:nvPr/>
        </p:nvSpPr>
        <p:spPr>
          <a:xfrm>
            <a:off x="1054100" y="4432300"/>
            <a:ext cx="393700" cy="3175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a:t>
            </a:r>
          </a:p>
          <a:p>
            <a:pPr>
              <a:lnSpc>
                <a:spcPts val="2070"/>
              </a:lnSpc>
            </a:pPr>
            <a:endParaRPr lang="en-CA" sz="1800" smtClean="0">
              <a:solidFill>
                <a:srgbClr val="FFFF00"/>
              </a:solidFill>
              <a:latin typeface="Times New Roman"/>
              <a:cs typeface="Times New Roman"/>
            </a:endParaRPr>
          </a:p>
        </p:txBody>
      </p:sp>
      <p:sp>
        <p:nvSpPr>
          <p:cNvPr id="12" name="TextBox 12"/>
          <p:cNvSpPr txBox="1"/>
          <p:nvPr/>
        </p:nvSpPr>
        <p:spPr>
          <a:xfrm>
            <a:off x="1308100" y="4432300"/>
            <a:ext cx="1231900" cy="3175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2D sketch</a:t>
            </a:r>
          </a:p>
          <a:p>
            <a:pPr>
              <a:lnSpc>
                <a:spcPts val="2070"/>
              </a:lnSpc>
            </a:pPr>
            <a:endParaRPr lang="en-CA" sz="1800" smtClean="0">
              <a:solidFill>
                <a:srgbClr val="FFFF00"/>
              </a:solidFill>
              <a:latin typeface="Times New Roman"/>
              <a:cs typeface="Times New Roman"/>
            </a:endParaRPr>
          </a:p>
        </p:txBody>
      </p:sp>
      <p:sp>
        <p:nvSpPr>
          <p:cNvPr id="13" name="TextBox 13"/>
          <p:cNvSpPr txBox="1"/>
          <p:nvPr/>
        </p:nvSpPr>
        <p:spPr>
          <a:xfrm>
            <a:off x="673100" y="4762500"/>
            <a:ext cx="1752600" cy="3429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Other topics</a:t>
            </a:r>
          </a:p>
          <a:p>
            <a:pPr>
              <a:lnSpc>
                <a:spcPts val="2300"/>
              </a:lnSpc>
            </a:pPr>
            <a:endParaRPr lang="en-CA" sz="1997" smtClean="0">
              <a:solidFill>
                <a:srgbClr val="FFFFFF"/>
              </a:solidFill>
              <a:latin typeface="Times New Roman"/>
              <a:cs typeface="Times New Roman"/>
            </a:endParaRPr>
          </a:p>
        </p:txBody>
      </p:sp>
      <p:sp>
        <p:nvSpPr>
          <p:cNvPr id="14" name="TextBox 14"/>
          <p:cNvSpPr txBox="1"/>
          <p:nvPr/>
        </p:nvSpPr>
        <p:spPr>
          <a:xfrm>
            <a:off x="1054100" y="5118100"/>
            <a:ext cx="1955800" cy="3175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Reconstruction</a:t>
            </a:r>
          </a:p>
          <a:p>
            <a:pPr>
              <a:lnSpc>
                <a:spcPts val="2070"/>
              </a:lnSpc>
            </a:pPr>
            <a:endParaRPr lang="en-CA" sz="1800" smtClean="0">
              <a:solidFill>
                <a:srgbClr val="FFFF00"/>
              </a:solidFill>
              <a:latin typeface="Times New Roman"/>
              <a:cs typeface="Times New Roman"/>
            </a:endParaRPr>
          </a:p>
        </p:txBody>
      </p:sp>
      <p:sp>
        <p:nvSpPr>
          <p:cNvPr id="15" name="TextBox 15"/>
          <p:cNvSpPr txBox="1"/>
          <p:nvPr/>
        </p:nvSpPr>
        <p:spPr>
          <a:xfrm>
            <a:off x="1054100" y="5448300"/>
            <a:ext cx="2120900" cy="3175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Parameterization</a:t>
            </a:r>
          </a:p>
          <a:p>
            <a:pPr>
              <a:lnSpc>
                <a:spcPts val="2070"/>
              </a:lnSpc>
            </a:pPr>
            <a:endParaRPr lang="en-CA" sz="1800" smtClean="0">
              <a:solidFill>
                <a:srgbClr val="FFFF00"/>
              </a:solidFill>
              <a:latin typeface="Times New Roman"/>
              <a:cs typeface="Times New Roman"/>
            </a:endParaRPr>
          </a:p>
        </p:txBody>
      </p:sp>
      <p:sp>
        <p:nvSpPr>
          <p:cNvPr id="16" name="TextBox 16"/>
          <p:cNvSpPr txBox="1"/>
          <p:nvPr/>
        </p:nvSpPr>
        <p:spPr>
          <a:xfrm>
            <a:off x="1054100" y="5778500"/>
            <a:ext cx="4191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a:t>
            </a:r>
          </a:p>
          <a:p>
            <a:pPr>
              <a:lnSpc>
                <a:spcPts val="2070"/>
              </a:lnSpc>
            </a:pPr>
            <a:endParaRPr lang="en-CA" sz="1800" smtClean="0">
              <a:solidFill>
                <a:srgbClr val="FFFF00"/>
              </a:solidFill>
              <a:latin typeface="Times New Roman"/>
              <a:cs typeface="Times New Roman"/>
            </a:endParaRPr>
          </a:p>
        </p:txBody>
      </p:sp>
      <p:sp>
        <p:nvSpPr>
          <p:cNvPr id="17" name="TextBox 17"/>
          <p:cNvSpPr txBox="1"/>
          <p:nvPr/>
        </p:nvSpPr>
        <p:spPr>
          <a:xfrm>
            <a:off x="1308100" y="5778500"/>
            <a:ext cx="5715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a:t>
            </a:r>
          </a:p>
          <a:p>
            <a:pPr>
              <a:lnSpc>
                <a:spcPts val="2070"/>
              </a:lnSpc>
            </a:pPr>
            <a:endParaRPr lang="en-CA" sz="1800" smtClean="0">
              <a:solidFill>
                <a:srgbClr val="FFFF00"/>
              </a:solidFill>
              <a:latin typeface="Times New Roman"/>
              <a:cs typeface="Times New Roman"/>
            </a:endParaRPr>
          </a:p>
        </p:txBody>
      </p:sp>
      <p:sp>
        <p:nvSpPr>
          <p:cNvPr id="21" name="TextBox 21"/>
          <p:cNvSpPr txBox="1"/>
          <p:nvPr/>
        </p:nvSpPr>
        <p:spPr>
          <a:xfrm>
            <a:off x="4813300" y="6565900"/>
            <a:ext cx="2908300" cy="241300"/>
          </a:xfrm>
          <a:prstGeom prst="rect">
            <a:avLst/>
          </a:prstGeom>
          <a:noFill/>
        </p:spPr>
        <p:txBody>
          <a:bodyPr vert="horz" wrap="none" lIns="0" tIns="0" rIns="0" bIns="0" rtlCol="0">
            <a:spAutoFit/>
          </a:bodyPr>
          <a:lstStyle/>
          <a:p>
            <a:pPr>
              <a:lnSpc>
                <a:spcPts val="1215"/>
              </a:lnSpc>
            </a:pPr>
            <a:r>
              <a:rPr lang="en-CA" sz="1238" smtClean="0">
                <a:solidFill>
                  <a:srgbClr val="000000"/>
                </a:solidFill>
                <a:latin typeface="Tahoma"/>
                <a:cs typeface="Tahoma"/>
              </a:rPr>
              <a:t>Courtesy of Microsoft Research Asia</a:t>
            </a:r>
          </a:p>
          <a:p>
            <a:pPr>
              <a:lnSpc>
                <a:spcPts val="1215"/>
              </a:lnSpc>
            </a:pPr>
            <a:endParaRPr lang="en-CA" sz="1238" smtClean="0">
              <a:solidFill>
                <a:srgbClr val="000000"/>
              </a:solidFill>
              <a:latin typeface="Tahoma"/>
              <a:cs typeface="Tahom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21"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Advanced Topics</a:t>
            </a:r>
          </a:p>
          <a:p>
            <a:pPr>
              <a:lnSpc>
                <a:spcPts val="5060"/>
              </a:lnSpc>
            </a:pPr>
            <a:endParaRPr lang="en-CA" sz="4397">
              <a:solidFill>
                <a:srgbClr val="000000"/>
              </a:solidFill>
            </a:endParaRPr>
          </a:p>
        </p:txBody>
      </p:sp>
      <p:sp>
        <p:nvSpPr>
          <p:cNvPr id="3" name="TextBox 3"/>
          <p:cNvSpPr txBox="1"/>
          <p:nvPr/>
        </p:nvSpPr>
        <p:spPr>
          <a:xfrm>
            <a:off x="241300" y="1612900"/>
            <a:ext cx="89027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Computer Animation &amp; Simulation</a:t>
            </a:r>
          </a:p>
          <a:p>
            <a:pPr>
              <a:lnSpc>
                <a:spcPts val="2760"/>
              </a:lnSpc>
            </a:pPr>
            <a:endParaRPr lang="en-CA" sz="2400">
              <a:solidFill>
                <a:srgbClr val="000000"/>
              </a:solidFill>
            </a:endParaRPr>
          </a:p>
        </p:txBody>
      </p:sp>
      <p:sp>
        <p:nvSpPr>
          <p:cNvPr id="4" name="TextBox 4"/>
          <p:cNvSpPr txBox="1"/>
          <p:nvPr/>
        </p:nvSpPr>
        <p:spPr>
          <a:xfrm>
            <a:off x="685800" y="20066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Solving PDEs</a:t>
            </a:r>
          </a:p>
          <a:p>
            <a:pPr>
              <a:lnSpc>
                <a:spcPts val="2300"/>
              </a:lnSpc>
            </a:pPr>
            <a:endParaRPr lang="en-CA" sz="1997">
              <a:solidFill>
                <a:srgbClr val="000000"/>
              </a:solidFill>
            </a:endParaRPr>
          </a:p>
        </p:txBody>
      </p:sp>
      <p:sp>
        <p:nvSpPr>
          <p:cNvPr id="5" name="TextBox 5"/>
          <p:cNvSpPr txBox="1"/>
          <p:nvPr/>
        </p:nvSpPr>
        <p:spPr>
          <a:xfrm>
            <a:off x="685800" y="23368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Speed vs. accuracy</a:t>
            </a:r>
          </a:p>
          <a:p>
            <a:pPr>
              <a:lnSpc>
                <a:spcPts val="2300"/>
              </a:lnSpc>
            </a:pPr>
            <a:endParaRPr lang="en-CA" sz="1997">
              <a:solidFill>
                <a:srgbClr val="000000"/>
              </a:solidFill>
            </a:endParaRPr>
          </a:p>
        </p:txBody>
      </p:sp>
      <p:sp>
        <p:nvSpPr>
          <p:cNvPr id="6" name="TextBox 6"/>
          <p:cNvSpPr txBox="1"/>
          <p:nvPr/>
        </p:nvSpPr>
        <p:spPr>
          <a:xfrm>
            <a:off x="685800" y="26670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Physics/semi-physics</a:t>
            </a:r>
          </a:p>
          <a:p>
            <a:pPr>
              <a:lnSpc>
                <a:spcPts val="2300"/>
              </a:lnSpc>
            </a:pPr>
            <a:endParaRPr lang="en-CA" sz="1997">
              <a:solidFill>
                <a:srgbClr val="000000"/>
              </a:solidFill>
            </a:endParaRPr>
          </a:p>
        </p:txBody>
      </p:sp>
      <p:sp>
        <p:nvSpPr>
          <p:cNvPr id="7" name="TextBox 7"/>
          <p:cNvSpPr txBox="1"/>
          <p:nvPr/>
        </p:nvSpPr>
        <p:spPr>
          <a:xfrm>
            <a:off x="685800" y="30099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Numerical stability</a:t>
            </a:r>
          </a:p>
          <a:p>
            <a:pPr>
              <a:lnSpc>
                <a:spcPts val="2300"/>
              </a:lnSpc>
            </a:pPr>
            <a:endParaRPr lang="en-CA" sz="1997">
              <a:solidFill>
                <a:srgbClr val="000000"/>
              </a:solidFill>
            </a:endParaRPr>
          </a:p>
        </p:txBody>
      </p:sp>
      <p:sp>
        <p:nvSpPr>
          <p:cNvPr id="8" name="TextBox 8"/>
          <p:cNvSpPr txBox="1"/>
          <p:nvPr/>
        </p:nvSpPr>
        <p:spPr>
          <a:xfrm>
            <a:off x="685800" y="33401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Solid</a:t>
            </a:r>
          </a:p>
          <a:p>
            <a:pPr>
              <a:lnSpc>
                <a:spcPts val="2300"/>
              </a:lnSpc>
            </a:pPr>
            <a:endParaRPr lang="en-CA" sz="1997">
              <a:solidFill>
                <a:srgbClr val="000000"/>
              </a:solidFill>
            </a:endParaRPr>
          </a:p>
        </p:txBody>
      </p:sp>
      <p:sp>
        <p:nvSpPr>
          <p:cNvPr id="9" name="TextBox 9"/>
          <p:cNvSpPr txBox="1"/>
          <p:nvPr/>
        </p:nvSpPr>
        <p:spPr>
          <a:xfrm>
            <a:off x="1054100" y="3670300"/>
            <a:ext cx="80899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Linear: fast,</a:t>
            </a:r>
          </a:p>
          <a:p>
            <a:pPr>
              <a:lnSpc>
                <a:spcPts val="2070"/>
              </a:lnSpc>
            </a:pPr>
            <a:endParaRPr lang="en-CA" sz="1800">
              <a:solidFill>
                <a:srgbClr val="000000"/>
              </a:solidFill>
            </a:endParaRPr>
          </a:p>
        </p:txBody>
      </p:sp>
      <p:sp>
        <p:nvSpPr>
          <p:cNvPr id="10" name="TextBox 10"/>
          <p:cNvSpPr txBox="1"/>
          <p:nvPr/>
        </p:nvSpPr>
        <p:spPr>
          <a:xfrm>
            <a:off x="1841500" y="3975100"/>
            <a:ext cx="7302500" cy="342900"/>
          </a:xfrm>
          <a:prstGeom prst="rect">
            <a:avLst/>
          </a:prstGeom>
          <a:noFill/>
        </p:spPr>
        <p:txBody>
          <a:bodyPr vert="horz" wrap="none" lIns="0" tIns="0" rIns="0" bIns="0" rtlCol="0">
            <a:spAutoFit/>
          </a:bodyPr>
          <a:lstStyle/>
          <a:p>
            <a:pPr>
              <a:lnSpc>
                <a:spcPts val="2070"/>
              </a:lnSpc>
            </a:pPr>
            <a:r>
              <a:rPr lang="en-CA" sz="1802" smtClean="0">
                <a:solidFill>
                  <a:srgbClr val="FFFF00"/>
                </a:solidFill>
                <a:latin typeface="Times New Roman"/>
                <a:cs typeface="Times New Roman"/>
              </a:rPr>
              <a:t>distortion</a:t>
            </a:r>
          </a:p>
          <a:p>
            <a:pPr>
              <a:lnSpc>
                <a:spcPts val="2070"/>
              </a:lnSpc>
            </a:pPr>
            <a:endParaRPr lang="en-CA" sz="1802">
              <a:solidFill>
                <a:srgbClr val="000000"/>
              </a:solidFill>
            </a:endParaRPr>
          </a:p>
        </p:txBody>
      </p:sp>
      <p:sp>
        <p:nvSpPr>
          <p:cNvPr id="11" name="TextBox 11"/>
          <p:cNvSpPr txBox="1"/>
          <p:nvPr/>
        </p:nvSpPr>
        <p:spPr>
          <a:xfrm>
            <a:off x="1054100" y="4241800"/>
            <a:ext cx="8089900" cy="673100"/>
          </a:xfrm>
          <a:prstGeom prst="rect">
            <a:avLst/>
          </a:prstGeom>
          <a:noFill/>
        </p:spPr>
        <p:txBody>
          <a:bodyPr vert="horz" wrap="none" lIns="0" tIns="0" rIns="0" bIns="0" rtlCol="0">
            <a:spAutoFit/>
          </a:bodyPr>
          <a:lstStyle/>
          <a:p>
            <a:pPr>
              <a:lnSpc>
                <a:spcPts val="2400"/>
              </a:lnSpc>
              <a:tabLst>
                <a:tab pos="787400" algn="l"/>
              </a:tabLst>
            </a:pPr>
            <a:r>
              <a:rPr lang="en-CA" sz="1800" smtClean="0">
                <a:solidFill>
                  <a:srgbClr val="FFFF00"/>
                </a:solidFill>
                <a:latin typeface="Times New Roman"/>
                <a:cs typeface="Times New Roman"/>
              </a:rPr>
              <a:t>• Nonlinear: slow,</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00"/>
                </a:solidFill>
                <a:latin typeface="Times New Roman"/>
                <a:cs typeface="Times New Roman"/>
              </a:rPr>
              <a:t>	accurate</a:t>
            </a:r>
          </a:p>
          <a:p>
            <a:pPr>
              <a:lnSpc>
                <a:spcPts val="2400"/>
              </a:lnSpc>
            </a:pPr>
            <a:endParaRPr lang="en-CA" sz="1800">
              <a:solidFill>
                <a:srgbClr val="000000"/>
              </a:solidFill>
            </a:endParaRPr>
          </a:p>
        </p:txBody>
      </p:sp>
      <p:sp>
        <p:nvSpPr>
          <p:cNvPr id="12" name="TextBox 12"/>
          <p:cNvSpPr txBox="1"/>
          <p:nvPr/>
        </p:nvSpPr>
        <p:spPr>
          <a:xfrm>
            <a:off x="685800" y="48895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Fracture</a:t>
            </a:r>
          </a:p>
          <a:p>
            <a:pPr>
              <a:lnSpc>
                <a:spcPts val="2300"/>
              </a:lnSpc>
            </a:pPr>
            <a:endParaRPr lang="en-CA" sz="1997">
              <a:solidFill>
                <a:srgbClr val="000000"/>
              </a:solidFill>
            </a:endParaRPr>
          </a:p>
        </p:txBody>
      </p:sp>
      <p:sp>
        <p:nvSpPr>
          <p:cNvPr id="13" name="TextBox 13"/>
          <p:cNvSpPr txBox="1"/>
          <p:nvPr/>
        </p:nvSpPr>
        <p:spPr>
          <a:xfrm>
            <a:off x="1054100" y="5219700"/>
            <a:ext cx="80899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Connectivity</a:t>
            </a:r>
          </a:p>
          <a:p>
            <a:pPr>
              <a:lnSpc>
                <a:spcPts val="2070"/>
              </a:lnSpc>
            </a:pPr>
            <a:endParaRPr lang="en-CA" sz="1800">
              <a:solidFill>
                <a:srgbClr val="000000"/>
              </a:solidFill>
            </a:endParaRPr>
          </a:p>
        </p:txBody>
      </p:sp>
      <p:sp>
        <p:nvSpPr>
          <p:cNvPr id="14" name="TextBox 14"/>
          <p:cNvSpPr txBox="1"/>
          <p:nvPr/>
        </p:nvSpPr>
        <p:spPr>
          <a:xfrm>
            <a:off x="1054100" y="5524500"/>
            <a:ext cx="80899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Topology</a:t>
            </a:r>
          </a:p>
          <a:p>
            <a:pPr>
              <a:lnSpc>
                <a:spcPts val="2070"/>
              </a:lnSpc>
            </a:pPr>
            <a:endParaRPr lang="en-CA" sz="1800">
              <a:solidFill>
                <a:srgbClr val="000000"/>
              </a:solidFill>
            </a:endParaRPr>
          </a:p>
        </p:txBody>
      </p:sp>
      <p:sp>
        <p:nvSpPr>
          <p:cNvPr id="15" name="TextBox 15"/>
          <p:cNvSpPr txBox="1"/>
          <p:nvPr/>
        </p:nvSpPr>
        <p:spPr>
          <a:xfrm>
            <a:off x="685800" y="58293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Fluid</a:t>
            </a:r>
          </a:p>
          <a:p>
            <a:pPr>
              <a:lnSpc>
                <a:spcPts val="2300"/>
              </a:lnSpc>
            </a:pPr>
            <a:endParaRPr lang="en-CA" sz="1997">
              <a:solidFill>
                <a:srgbClr val="000000"/>
              </a:solidFill>
            </a:endParaRPr>
          </a:p>
        </p:txBody>
      </p:sp>
      <p:sp>
        <p:nvSpPr>
          <p:cNvPr id="18" name="TextBox 18"/>
          <p:cNvSpPr txBox="1"/>
          <p:nvPr/>
        </p:nvSpPr>
        <p:spPr>
          <a:xfrm>
            <a:off x="4432300" y="6565900"/>
            <a:ext cx="3251200" cy="241300"/>
          </a:xfrm>
          <a:prstGeom prst="rect">
            <a:avLst/>
          </a:prstGeom>
          <a:noFill/>
        </p:spPr>
        <p:txBody>
          <a:bodyPr vert="horz" wrap="none" lIns="0" tIns="0" rIns="0" bIns="0" rtlCol="0">
            <a:spAutoFit/>
          </a:bodyPr>
          <a:lstStyle/>
          <a:p>
            <a:pPr>
              <a:lnSpc>
                <a:spcPts val="1215"/>
              </a:lnSpc>
            </a:pPr>
            <a:r>
              <a:rPr lang="en-CA" sz="1331" smtClean="0">
                <a:solidFill>
                  <a:srgbClr val="000000"/>
                </a:solidFill>
                <a:latin typeface="Tahoma"/>
                <a:cs typeface="Tahoma"/>
              </a:rPr>
              <a:t>Courtesy of Muller, O’brien, Fedkiw et al.</a:t>
            </a:r>
          </a:p>
          <a:p>
            <a:pPr>
              <a:lnSpc>
                <a:spcPts val="1215"/>
              </a:lnSpc>
            </a:pPr>
            <a:endParaRPr lang="en-CA" sz="1331" smtClean="0">
              <a:solidFill>
                <a:srgbClr val="000000"/>
              </a:solidFill>
              <a:latin typeface="Tahoma"/>
              <a:cs typeface="Tahom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3"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Advanced Topics</a:t>
            </a:r>
          </a:p>
          <a:p>
            <a:pPr>
              <a:lnSpc>
                <a:spcPts val="5060"/>
              </a:lnSpc>
            </a:pPr>
            <a:endParaRPr lang="en-CA" sz="4397">
              <a:solidFill>
                <a:srgbClr val="000000"/>
              </a:solidFill>
            </a:endParaRPr>
          </a:p>
        </p:txBody>
      </p:sp>
      <p:sp>
        <p:nvSpPr>
          <p:cNvPr id="3" name="TextBox 3"/>
          <p:cNvSpPr txBox="1"/>
          <p:nvPr/>
        </p:nvSpPr>
        <p:spPr>
          <a:xfrm>
            <a:off x="241300" y="1638300"/>
            <a:ext cx="89027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Human-Computer Interaction, Virtual Reality</a:t>
            </a:r>
          </a:p>
          <a:p>
            <a:pPr>
              <a:lnSpc>
                <a:spcPts val="2760"/>
              </a:lnSpc>
            </a:pPr>
            <a:endParaRPr lang="en-CA" sz="2400">
              <a:solidFill>
                <a:srgbClr val="000000"/>
              </a:solidFill>
            </a:endParaRPr>
          </a:p>
        </p:txBody>
      </p:sp>
      <p:sp>
        <p:nvSpPr>
          <p:cNvPr id="4" name="TextBox 4"/>
          <p:cNvSpPr txBox="1"/>
          <p:nvPr/>
        </p:nvSpPr>
        <p:spPr>
          <a:xfrm>
            <a:off x="685800" y="20701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Dynamic manipulation</a:t>
            </a:r>
          </a:p>
          <a:p>
            <a:pPr>
              <a:lnSpc>
                <a:spcPts val="2300"/>
              </a:lnSpc>
            </a:pPr>
            <a:endParaRPr lang="en-CA" sz="1997">
              <a:solidFill>
                <a:srgbClr val="000000"/>
              </a:solidFill>
            </a:endParaRPr>
          </a:p>
        </p:txBody>
      </p:sp>
      <p:sp>
        <p:nvSpPr>
          <p:cNvPr id="5" name="TextBox 5"/>
          <p:cNvSpPr txBox="1"/>
          <p:nvPr/>
        </p:nvSpPr>
        <p:spPr>
          <a:xfrm>
            <a:off x="685800" y="24384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Computational power</a:t>
            </a:r>
          </a:p>
          <a:p>
            <a:pPr>
              <a:lnSpc>
                <a:spcPts val="2300"/>
              </a:lnSpc>
            </a:pPr>
            <a:endParaRPr lang="en-CA" sz="1997">
              <a:solidFill>
                <a:srgbClr val="000000"/>
              </a:solidFill>
            </a:endParaRPr>
          </a:p>
        </p:txBody>
      </p:sp>
      <p:sp>
        <p:nvSpPr>
          <p:cNvPr id="6" name="TextBox 6"/>
          <p:cNvSpPr txBox="1"/>
          <p:nvPr/>
        </p:nvSpPr>
        <p:spPr>
          <a:xfrm>
            <a:off x="685800" y="2806700"/>
            <a:ext cx="84582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Low-end devices</a:t>
            </a:r>
          </a:p>
          <a:p>
            <a:pPr>
              <a:lnSpc>
                <a:spcPts val="2300"/>
              </a:lnSpc>
            </a:pPr>
            <a:endParaRPr lang="en-CA" sz="1997">
              <a:solidFill>
                <a:srgbClr val="000000"/>
              </a:solidFill>
            </a:endParaRPr>
          </a:p>
        </p:txBody>
      </p:sp>
      <p:sp>
        <p:nvSpPr>
          <p:cNvPr id="10" name="TextBox 10"/>
          <p:cNvSpPr txBox="1"/>
          <p:nvPr/>
        </p:nvSpPr>
        <p:spPr>
          <a:xfrm>
            <a:off x="5499100" y="6515100"/>
            <a:ext cx="2743200" cy="241300"/>
          </a:xfrm>
          <a:prstGeom prst="rect">
            <a:avLst/>
          </a:prstGeom>
          <a:noFill/>
        </p:spPr>
        <p:txBody>
          <a:bodyPr vert="horz" wrap="none" lIns="0" tIns="0" rIns="0" bIns="0" rtlCol="0">
            <a:spAutoFit/>
          </a:bodyPr>
          <a:lstStyle/>
          <a:p>
            <a:pPr>
              <a:lnSpc>
                <a:spcPts val="1215"/>
              </a:lnSpc>
            </a:pPr>
            <a:r>
              <a:rPr lang="en-CA" sz="1238" smtClean="0">
                <a:solidFill>
                  <a:srgbClr val="000000"/>
                </a:solidFill>
                <a:latin typeface="Tahoma"/>
                <a:cs typeface="Tahoma"/>
              </a:rPr>
              <a:t>Courtesy of James, Igarashi et al.</a:t>
            </a:r>
          </a:p>
          <a:p>
            <a:pPr>
              <a:lnSpc>
                <a:spcPts val="1215"/>
              </a:lnSpc>
            </a:pPr>
            <a:endParaRPr lang="en-CA" sz="1238" smtClean="0">
              <a:solidFill>
                <a:srgbClr val="000000"/>
              </a:solidFill>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Movies</a:t>
            </a:r>
          </a:p>
          <a:p>
            <a:pPr>
              <a:lnSpc>
                <a:spcPts val="5060"/>
              </a:lnSpc>
            </a:pPr>
            <a:endParaRPr lang="en-CA" sz="4397">
              <a:solidFill>
                <a:srgbClr val="000000"/>
              </a:solidFill>
            </a:endParaRPr>
          </a:p>
        </p:txBody>
      </p:sp>
      <p:sp>
        <p:nvSpPr>
          <p:cNvPr id="3" name="TextBox 3"/>
          <p:cNvSpPr txBox="1"/>
          <p:nvPr/>
        </p:nvSpPr>
        <p:spPr>
          <a:xfrm>
            <a:off x="3263900" y="6057900"/>
            <a:ext cx="5880100" cy="304800"/>
          </a:xfrm>
          <a:prstGeom prst="rect">
            <a:avLst/>
          </a:prstGeom>
          <a:noFill/>
        </p:spPr>
        <p:txBody>
          <a:bodyPr vert="horz" wrap="none" lIns="0" tIns="0" rIns="0" bIns="0" rtlCol="0">
            <a:spAutoFit/>
          </a:bodyPr>
          <a:lstStyle/>
          <a:p>
            <a:pPr>
              <a:lnSpc>
                <a:spcPts val="1840"/>
              </a:lnSpc>
            </a:pPr>
            <a:r>
              <a:rPr lang="en-CA" sz="1602" smtClean="0">
                <a:solidFill>
                  <a:srgbClr val="000000"/>
                </a:solidFill>
                <a:latin typeface="Tahoma"/>
                <a:cs typeface="Tahoma"/>
              </a:rPr>
              <a:t>“The Day After Tomorrow”</a:t>
            </a:r>
          </a:p>
          <a:p>
            <a:pPr>
              <a:lnSpc>
                <a:spcPts val="1840"/>
              </a:lnSpc>
            </a:pPr>
            <a:endParaRPr lang="en-CA" sz="1602">
              <a:solidFill>
                <a:srgbClr val="000000"/>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6"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Other Advanced Topics</a:t>
            </a:r>
          </a:p>
          <a:p>
            <a:pPr>
              <a:lnSpc>
                <a:spcPts val="5060"/>
              </a:lnSpc>
            </a:pPr>
            <a:endParaRPr lang="en-CA" sz="4397">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Programmable graphics hardware</a:t>
            </a:r>
          </a:p>
          <a:p>
            <a:pPr>
              <a:lnSpc>
                <a:spcPts val="3220"/>
              </a:lnSpc>
            </a:pPr>
            <a:endParaRPr lang="en-CA" sz="2802">
              <a:solidFill>
                <a:srgbClr val="000000"/>
              </a:solidFill>
            </a:endParaRPr>
          </a:p>
        </p:txBody>
      </p:sp>
      <p:sp>
        <p:nvSpPr>
          <p:cNvPr id="4" name="TextBox 4"/>
          <p:cNvSpPr txBox="1"/>
          <p:nvPr/>
        </p:nvSpPr>
        <p:spPr>
          <a:xfrm>
            <a:off x="330200" y="2108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Visualization</a:t>
            </a:r>
          </a:p>
          <a:p>
            <a:pPr>
              <a:lnSpc>
                <a:spcPts val="3220"/>
              </a:lnSpc>
            </a:pPr>
            <a:endParaRPr lang="en-CA" sz="2802">
              <a:solidFill>
                <a:srgbClr val="000000"/>
              </a:solidFill>
            </a:endParaRPr>
          </a:p>
        </p:txBody>
      </p:sp>
      <p:sp>
        <p:nvSpPr>
          <p:cNvPr id="5" name="TextBox 5"/>
          <p:cNvSpPr txBox="1"/>
          <p:nvPr/>
        </p:nvSpPr>
        <p:spPr>
          <a:xfrm>
            <a:off x="330200" y="26162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Medical Imaging</a:t>
            </a:r>
          </a:p>
          <a:p>
            <a:pPr>
              <a:lnSpc>
                <a:spcPts val="3220"/>
              </a:lnSpc>
            </a:pPr>
            <a:endParaRPr lang="en-CA" sz="2804">
              <a:solidFill>
                <a:srgbClr val="000000"/>
              </a:solidFill>
            </a:endParaRPr>
          </a:p>
        </p:txBody>
      </p:sp>
      <p:sp>
        <p:nvSpPr>
          <p:cNvPr id="6" name="TextBox 6"/>
          <p:cNvSpPr txBox="1"/>
          <p:nvPr/>
        </p:nvSpPr>
        <p:spPr>
          <a:xfrm>
            <a:off x="330200" y="3124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Non-photorealistic rendering</a:t>
            </a:r>
          </a:p>
          <a:p>
            <a:pPr>
              <a:lnSpc>
                <a:spcPts val="3220"/>
              </a:lnSpc>
            </a:pPr>
            <a:endParaRPr lang="en-CA" sz="2802">
              <a:solidFill>
                <a:srgbClr val="000000"/>
              </a:solidFill>
            </a:endParaRPr>
          </a:p>
        </p:txBody>
      </p:sp>
      <p:sp>
        <p:nvSpPr>
          <p:cNvPr id="7" name="TextBox 7"/>
          <p:cNvSpPr txBox="1"/>
          <p:nvPr/>
        </p:nvSpPr>
        <p:spPr>
          <a:xfrm>
            <a:off x="330200" y="36449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Image-based rendering</a:t>
            </a:r>
          </a:p>
          <a:p>
            <a:pPr>
              <a:lnSpc>
                <a:spcPts val="3220"/>
              </a:lnSpc>
            </a:pPr>
            <a:endParaRPr lang="en-CA" sz="2802">
              <a:solidFill>
                <a:srgbClr val="000000"/>
              </a:solidFill>
            </a:endParaRPr>
          </a:p>
        </p:txBody>
      </p:sp>
      <p:sp>
        <p:nvSpPr>
          <p:cNvPr id="8" name="TextBox 8"/>
          <p:cNvSpPr txBox="1"/>
          <p:nvPr/>
        </p:nvSpPr>
        <p:spPr>
          <a:xfrm>
            <a:off x="330200" y="4127500"/>
            <a:ext cx="368300" cy="5080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a:t>
            </a:r>
          </a:p>
          <a:p>
            <a:pPr>
              <a:lnSpc>
                <a:spcPts val="3220"/>
              </a:lnSpc>
            </a:pPr>
            <a:endParaRPr lang="en-CA" sz="2802" smtClean="0">
              <a:solidFill>
                <a:srgbClr val="FFFF00"/>
              </a:solidFill>
              <a:latin typeface="Times New Roman"/>
              <a:cs typeface="Times New Roman"/>
            </a:endParaRPr>
          </a:p>
        </p:txBody>
      </p:sp>
      <p:sp>
        <p:nvSpPr>
          <p:cNvPr id="9" name="TextBox 9"/>
          <p:cNvSpPr txBox="1"/>
          <p:nvPr/>
        </p:nvSpPr>
        <p:spPr>
          <a:xfrm>
            <a:off x="673100" y="4127500"/>
            <a:ext cx="609600" cy="5080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a:t>
            </a:r>
          </a:p>
          <a:p>
            <a:pPr>
              <a:lnSpc>
                <a:spcPts val="3220"/>
              </a:lnSpc>
            </a:pPr>
            <a:endParaRPr lang="en-CA" sz="2802" smtClean="0">
              <a:solidFill>
                <a:srgbClr val="FFFF00"/>
              </a:solidFill>
              <a:latin typeface="Times New Roman"/>
              <a:cs typeface="Times New Roman"/>
            </a:endParaRPr>
          </a:p>
        </p:txBody>
      </p:sp>
      <p:sp>
        <p:nvSpPr>
          <p:cNvPr id="10" name="TextBox 10"/>
          <p:cNvSpPr txBox="1"/>
          <p:nvPr/>
        </p:nvSpPr>
        <p:spPr>
          <a:xfrm>
            <a:off x="330200" y="4648200"/>
            <a:ext cx="62484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Each topic can be a course of its own!!!</a:t>
            </a:r>
          </a:p>
          <a:p>
            <a:pPr>
              <a:lnSpc>
                <a:spcPts val="3220"/>
              </a:lnSpc>
            </a:pPr>
            <a:endParaRPr lang="en-CA" sz="2802" smtClean="0">
              <a:solidFill>
                <a:srgbClr val="FFFF00"/>
              </a:solidFill>
              <a:latin typeface="Times New Roman"/>
              <a:cs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What Are Our Ultimate Goals?</a:t>
            </a:r>
          </a:p>
          <a:p>
            <a:pPr>
              <a:lnSpc>
                <a:spcPts val="5060"/>
              </a:lnSpc>
            </a:pPr>
            <a:endParaRPr lang="en-CA" sz="4397">
              <a:solidFill>
                <a:srgbClr val="000000"/>
              </a:solidFill>
            </a:endParaRPr>
          </a:p>
        </p:txBody>
      </p:sp>
      <p:sp>
        <p:nvSpPr>
          <p:cNvPr id="3" name="TextBox 3"/>
          <p:cNvSpPr txBox="1"/>
          <p:nvPr/>
        </p:nvSpPr>
        <p:spPr>
          <a:xfrm>
            <a:off x="330200" y="15367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A large variety of datasets (acquired via</a:t>
            </a:r>
          </a:p>
          <a:p>
            <a:pPr>
              <a:lnSpc>
                <a:spcPts val="3680"/>
              </a:lnSpc>
            </a:pPr>
            <a:endParaRPr lang="en-CA" sz="3197">
              <a:solidFill>
                <a:srgbClr val="000000"/>
              </a:solidFill>
            </a:endParaRPr>
          </a:p>
        </p:txBody>
      </p:sp>
      <p:sp>
        <p:nvSpPr>
          <p:cNvPr id="4" name="TextBox 4"/>
          <p:cNvSpPr txBox="1"/>
          <p:nvPr/>
        </p:nvSpPr>
        <p:spPr>
          <a:xfrm>
            <a:off x="673100" y="2019300"/>
            <a:ext cx="8470900" cy="584200"/>
          </a:xfrm>
          <a:prstGeom prst="rect">
            <a:avLst/>
          </a:prstGeom>
          <a:noFill/>
        </p:spPr>
        <p:txBody>
          <a:bodyPr vert="horz" wrap="none" lIns="0" tIns="0" rIns="0" bIns="0" rtlCol="0">
            <a:spAutoFit/>
          </a:bodyPr>
          <a:lstStyle/>
          <a:p>
            <a:pPr>
              <a:lnSpc>
                <a:spcPts val="3340"/>
              </a:lnSpc>
            </a:pPr>
            <a:r>
              <a:rPr lang="en-CA" sz="3197" smtClean="0">
                <a:solidFill>
                  <a:srgbClr val="FFFF00"/>
                </a:solidFill>
                <a:latin typeface="Times New Roman"/>
                <a:cs typeface="Times New Roman"/>
              </a:rPr>
              <a:t>scanning devices, super-computer simulation,</a:t>
            </a:r>
          </a:p>
          <a:p>
            <a:pPr>
              <a:lnSpc>
                <a:spcPts val="3340"/>
              </a:lnSpc>
            </a:pPr>
            <a:endParaRPr lang="en-CA" sz="3197">
              <a:solidFill>
                <a:srgbClr val="000000"/>
              </a:solidFill>
            </a:endParaRPr>
          </a:p>
        </p:txBody>
      </p:sp>
      <p:sp>
        <p:nvSpPr>
          <p:cNvPr id="5" name="TextBox 5"/>
          <p:cNvSpPr txBox="1"/>
          <p:nvPr/>
        </p:nvSpPr>
        <p:spPr>
          <a:xfrm>
            <a:off x="673100" y="2438400"/>
            <a:ext cx="8470900" cy="609600"/>
          </a:xfrm>
          <a:prstGeom prst="rect">
            <a:avLst/>
          </a:prstGeom>
          <a:noFill/>
        </p:spPr>
        <p:txBody>
          <a:bodyPr vert="horz" wrap="none" lIns="0" tIns="0" rIns="0" bIns="0" rtlCol="0">
            <a:spAutoFit/>
          </a:bodyPr>
          <a:lstStyle/>
          <a:p>
            <a:pPr>
              <a:lnSpc>
                <a:spcPts val="3530"/>
              </a:lnSpc>
            </a:pPr>
            <a:r>
              <a:rPr lang="en-CA" sz="3200" smtClean="0">
                <a:solidFill>
                  <a:srgbClr val="FFFF00"/>
                </a:solidFill>
                <a:latin typeface="Times New Roman"/>
                <a:cs typeface="Times New Roman"/>
              </a:rPr>
              <a:t>mathematical descriptions, etc.)</a:t>
            </a:r>
          </a:p>
          <a:p>
            <a:pPr>
              <a:lnSpc>
                <a:spcPts val="3530"/>
              </a:lnSpc>
            </a:pPr>
            <a:endParaRPr lang="en-CA" sz="3200">
              <a:solidFill>
                <a:srgbClr val="000000"/>
              </a:solidFill>
            </a:endParaRPr>
          </a:p>
        </p:txBody>
      </p:sp>
      <p:sp>
        <p:nvSpPr>
          <p:cNvPr id="6" name="TextBox 6"/>
          <p:cNvSpPr txBox="1"/>
          <p:nvPr/>
        </p:nvSpPr>
        <p:spPr>
          <a:xfrm>
            <a:off x="330200" y="2984500"/>
            <a:ext cx="8813800" cy="2374900"/>
          </a:xfrm>
          <a:prstGeom prst="rect">
            <a:avLst/>
          </a:prstGeom>
          <a:noFill/>
        </p:spPr>
        <p:txBody>
          <a:bodyPr vert="horz" wrap="none" lIns="0" tIns="0" rIns="0" bIns="0" rtlCol="0">
            <a:spAutoFit/>
          </a:bodyPr>
          <a:lstStyle/>
          <a:p>
            <a:pPr>
              <a:lnSpc>
                <a:spcPts val="3450"/>
              </a:lnSpc>
            </a:pPr>
            <a:r>
              <a:rPr lang="en-CA" sz="3197" smtClean="0">
                <a:solidFill>
                  <a:srgbClr val="FFFF00"/>
                </a:solidFill>
                <a:latin typeface="Times New Roman"/>
                <a:cs typeface="Times New Roman"/>
              </a:rPr>
              <a:t>• A pipeline of data processing that consists of</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data modeling (reconstruction), representation,</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manipulation (rigid transformation or</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deformation), classification (segmentation),</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feature extraction, simulation, analysis, visual</a:t>
            </a:r>
          </a:p>
          <a:p>
            <a:pPr>
              <a:lnSpc>
                <a:spcPts val="3450"/>
              </a:lnSpc>
            </a:pPr>
            <a:endParaRPr lang="en-CA" sz="3197">
              <a:solidFill>
                <a:srgbClr val="000000"/>
              </a:solidFill>
            </a:endParaRPr>
          </a:p>
        </p:txBody>
      </p:sp>
      <p:sp>
        <p:nvSpPr>
          <p:cNvPr id="7" name="TextBox 7"/>
          <p:cNvSpPr txBox="1"/>
          <p:nvPr/>
        </p:nvSpPr>
        <p:spPr>
          <a:xfrm>
            <a:off x="673100" y="5168900"/>
            <a:ext cx="8470900" cy="609600"/>
          </a:xfrm>
          <a:prstGeom prst="rect">
            <a:avLst/>
          </a:prstGeom>
          <a:noFill/>
        </p:spPr>
        <p:txBody>
          <a:bodyPr vert="horz" wrap="none" lIns="0" tIns="0" rIns="0" bIns="0" rtlCol="0">
            <a:spAutoFit/>
          </a:bodyPr>
          <a:lstStyle/>
          <a:p>
            <a:pPr>
              <a:lnSpc>
                <a:spcPts val="3510"/>
              </a:lnSpc>
            </a:pPr>
            <a:r>
              <a:rPr lang="en-CA" sz="3200" smtClean="0">
                <a:solidFill>
                  <a:srgbClr val="FFFF00"/>
                </a:solidFill>
                <a:latin typeface="Times New Roman"/>
                <a:cs typeface="Times New Roman"/>
              </a:rPr>
              <a:t>display, conversion, storage, etc.</a:t>
            </a:r>
          </a:p>
          <a:p>
            <a:pPr>
              <a:lnSpc>
                <a:spcPts val="3510"/>
              </a:lnSpc>
            </a:pPr>
            <a:endParaRPr lang="en-CA" sz="3200">
              <a:solidFill>
                <a:srgbClr val="000000"/>
              </a:solidFill>
            </a:endParaRPr>
          </a:p>
        </p:txBody>
      </p:sp>
      <p:sp>
        <p:nvSpPr>
          <p:cNvPr id="8" name="TextBox 8"/>
          <p:cNvSpPr txBox="1"/>
          <p:nvPr/>
        </p:nvSpPr>
        <p:spPr>
          <a:xfrm>
            <a:off x="330200" y="56896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Visual information processing</a:t>
            </a:r>
          </a:p>
          <a:p>
            <a:pPr>
              <a:lnSpc>
                <a:spcPts val="3680"/>
              </a:lnSpc>
            </a:pPr>
            <a:endParaRPr lang="en-CA" sz="3197">
              <a:solidFill>
                <a:srgbClr val="00000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What Are Our Ultimate Goals?</a:t>
            </a:r>
          </a:p>
          <a:p>
            <a:pPr>
              <a:lnSpc>
                <a:spcPts val="5060"/>
              </a:lnSpc>
            </a:pPr>
            <a:endParaRPr lang="en-CA" sz="4397">
              <a:solidFill>
                <a:srgbClr val="000000"/>
              </a:solidFill>
            </a:endParaRPr>
          </a:p>
        </p:txBody>
      </p:sp>
      <p:sp>
        <p:nvSpPr>
          <p:cNvPr id="3" name="TextBox 3"/>
          <p:cNvSpPr txBox="1"/>
          <p:nvPr/>
        </p:nvSpPr>
        <p:spPr>
          <a:xfrm>
            <a:off x="330200" y="1574800"/>
            <a:ext cx="8813800" cy="1130300"/>
          </a:xfrm>
          <a:prstGeom prst="rect">
            <a:avLst/>
          </a:prstGeom>
          <a:noFill/>
        </p:spPr>
        <p:txBody>
          <a:bodyPr vert="horz" wrap="none" lIns="0" tIns="0" rIns="0" bIns="0" rtlCol="0">
            <a:spAutoFit/>
          </a:bodyPr>
          <a:lstStyle/>
          <a:p>
            <a:pPr>
              <a:lnSpc>
                <a:spcPts val="3800"/>
              </a:lnSpc>
            </a:pPr>
            <a:r>
              <a:rPr lang="en-CA" sz="3197" smtClean="0">
                <a:solidFill>
                  <a:srgbClr val="FFFF00"/>
                </a:solidFill>
                <a:latin typeface="Times New Roman"/>
                <a:cs typeface="Times New Roman"/>
              </a:rPr>
              <a:t>• Datasets that are huge, multi-dimensional, time-</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evolving, unstructured, multi-attributes</a:t>
            </a:r>
          </a:p>
          <a:p>
            <a:pPr>
              <a:lnSpc>
                <a:spcPts val="3800"/>
              </a:lnSpc>
            </a:pPr>
            <a:endParaRPr lang="en-CA" sz="3197">
              <a:solidFill>
                <a:srgbClr val="000000"/>
              </a:solidFill>
            </a:endParaRPr>
          </a:p>
        </p:txBody>
      </p:sp>
      <p:sp>
        <p:nvSpPr>
          <p:cNvPr id="4" name="TextBox 4"/>
          <p:cNvSpPr txBox="1"/>
          <p:nvPr/>
        </p:nvSpPr>
        <p:spPr>
          <a:xfrm>
            <a:off x="673100" y="2565400"/>
            <a:ext cx="84709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(geometric info. + material distributions),</a:t>
            </a:r>
          </a:p>
          <a:p>
            <a:pPr>
              <a:lnSpc>
                <a:spcPts val="3680"/>
              </a:lnSpc>
            </a:pPr>
            <a:endParaRPr lang="en-CA" sz="3200">
              <a:solidFill>
                <a:srgbClr val="000000"/>
              </a:solidFill>
            </a:endParaRPr>
          </a:p>
        </p:txBody>
      </p:sp>
      <p:sp>
        <p:nvSpPr>
          <p:cNvPr id="5" name="TextBox 5"/>
          <p:cNvSpPr txBox="1"/>
          <p:nvPr/>
        </p:nvSpPr>
        <p:spPr>
          <a:xfrm>
            <a:off x="673100" y="3048000"/>
            <a:ext cx="84709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scattered (both temporal and spatial)…</a:t>
            </a:r>
          </a:p>
          <a:p>
            <a:pPr>
              <a:lnSpc>
                <a:spcPts val="3680"/>
              </a:lnSpc>
            </a:pPr>
            <a:endParaRPr lang="en-CA" sz="3197">
              <a:solidFill>
                <a:srgbClr val="000000"/>
              </a:solidFill>
            </a:endParaRPr>
          </a:p>
        </p:txBody>
      </p:sp>
      <p:sp>
        <p:nvSpPr>
          <p:cNvPr id="6" name="TextBox 6"/>
          <p:cNvSpPr txBox="1"/>
          <p:nvPr/>
        </p:nvSpPr>
        <p:spPr>
          <a:xfrm>
            <a:off x="330200" y="3619500"/>
            <a:ext cx="8813800" cy="2108200"/>
          </a:xfrm>
          <a:prstGeom prst="rect">
            <a:avLst/>
          </a:prstGeom>
          <a:noFill/>
        </p:spPr>
        <p:txBody>
          <a:bodyPr vert="horz" wrap="none" lIns="0" tIns="0" rIns="0" bIns="0" rtlCol="0">
            <a:spAutoFit/>
          </a:bodyPr>
          <a:lstStyle/>
          <a:p>
            <a:pPr>
              <a:lnSpc>
                <a:spcPts val="3830"/>
              </a:lnSpc>
            </a:pPr>
            <a:r>
              <a:rPr lang="en-CA" sz="3197" smtClean="0">
                <a:solidFill>
                  <a:srgbClr val="FFFF00"/>
                </a:solidFill>
                <a:latin typeface="Times New Roman"/>
                <a:cs typeface="Times New Roman"/>
              </a:rPr>
              <a:t>• We are investigating mathematical tools and</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computational techniques for data modeling,</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reconstruction, manipulation, simulation,</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analysis, and display</a:t>
            </a:r>
          </a:p>
          <a:p>
            <a:pPr>
              <a:lnSpc>
                <a:spcPts val="3830"/>
              </a:lnSpc>
            </a:pPr>
            <a:endParaRPr lang="en-CA" sz="3197">
              <a:solidFill>
                <a:srgbClr val="000000"/>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7"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Challenges</a:t>
            </a:r>
          </a:p>
          <a:p>
            <a:pPr>
              <a:lnSpc>
                <a:spcPts val="5060"/>
              </a:lnSpc>
            </a:pPr>
            <a:endParaRPr lang="en-CA" sz="4397">
              <a:solidFill>
                <a:srgbClr val="000000"/>
              </a:solidFill>
            </a:endParaRPr>
          </a:p>
        </p:txBody>
      </p:sp>
      <p:sp>
        <p:nvSpPr>
          <p:cNvPr id="3" name="TextBox 3"/>
          <p:cNvSpPr txBox="1"/>
          <p:nvPr/>
        </p:nvSpPr>
        <p:spPr>
          <a:xfrm>
            <a:off x="330200" y="15494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TOO MUCH data</a:t>
            </a:r>
          </a:p>
          <a:p>
            <a:pPr>
              <a:lnSpc>
                <a:spcPts val="3220"/>
              </a:lnSpc>
            </a:pPr>
            <a:endParaRPr lang="en-CA" sz="2802">
              <a:solidFill>
                <a:srgbClr val="000000"/>
              </a:solidFill>
            </a:endParaRPr>
          </a:p>
        </p:txBody>
      </p:sp>
      <p:sp>
        <p:nvSpPr>
          <p:cNvPr id="4" name="TextBox 4"/>
          <p:cNvSpPr txBox="1"/>
          <p:nvPr/>
        </p:nvSpPr>
        <p:spPr>
          <a:xfrm>
            <a:off x="330200" y="20193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The number of data sources keeps increasing</a:t>
            </a:r>
          </a:p>
          <a:p>
            <a:pPr>
              <a:lnSpc>
                <a:spcPts val="3220"/>
              </a:lnSpc>
            </a:pPr>
            <a:endParaRPr lang="en-CA" sz="2802">
              <a:solidFill>
                <a:srgbClr val="000000"/>
              </a:solidFill>
            </a:endParaRPr>
          </a:p>
        </p:txBody>
      </p:sp>
      <p:sp>
        <p:nvSpPr>
          <p:cNvPr id="5" name="TextBox 5"/>
          <p:cNvSpPr txBox="1"/>
          <p:nvPr/>
        </p:nvSpPr>
        <p:spPr>
          <a:xfrm>
            <a:off x="330200" y="24892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Sensor quality and resolution are increasing</a:t>
            </a:r>
          </a:p>
          <a:p>
            <a:pPr>
              <a:lnSpc>
                <a:spcPts val="3220"/>
              </a:lnSpc>
            </a:pPr>
            <a:endParaRPr lang="en-CA" sz="2804">
              <a:solidFill>
                <a:srgbClr val="000000"/>
              </a:solidFill>
            </a:endParaRPr>
          </a:p>
        </p:txBody>
      </p:sp>
      <p:sp>
        <p:nvSpPr>
          <p:cNvPr id="6" name="TextBox 6"/>
          <p:cNvSpPr txBox="1"/>
          <p:nvPr/>
        </p:nvSpPr>
        <p:spPr>
          <a:xfrm>
            <a:off x="330200" y="29591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Existing instruments are still available</a:t>
            </a:r>
          </a:p>
          <a:p>
            <a:pPr>
              <a:lnSpc>
                <a:spcPts val="3220"/>
              </a:lnSpc>
            </a:pPr>
            <a:endParaRPr lang="en-CA" sz="2802">
              <a:solidFill>
                <a:srgbClr val="000000"/>
              </a:solidFill>
            </a:endParaRPr>
          </a:p>
        </p:txBody>
      </p:sp>
      <p:sp>
        <p:nvSpPr>
          <p:cNvPr id="7" name="TextBox 7"/>
          <p:cNvSpPr txBox="1"/>
          <p:nvPr/>
        </p:nvSpPr>
        <p:spPr>
          <a:xfrm>
            <a:off x="330200" y="34290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The speed of supercomputer is faster than ever</a:t>
            </a:r>
          </a:p>
          <a:p>
            <a:pPr>
              <a:lnSpc>
                <a:spcPts val="3220"/>
              </a:lnSpc>
            </a:pPr>
            <a:endParaRPr lang="en-CA" sz="2802">
              <a:solidFill>
                <a:srgbClr val="000000"/>
              </a:solidFill>
            </a:endParaRPr>
          </a:p>
        </p:txBody>
      </p:sp>
      <p:sp>
        <p:nvSpPr>
          <p:cNvPr id="8" name="TextBox 8"/>
          <p:cNvSpPr txBox="1"/>
          <p:nvPr/>
        </p:nvSpPr>
        <p:spPr>
          <a:xfrm>
            <a:off x="330200" y="3911600"/>
            <a:ext cx="8813800" cy="927100"/>
          </a:xfrm>
          <a:prstGeom prst="rect">
            <a:avLst/>
          </a:prstGeom>
          <a:noFill/>
        </p:spPr>
        <p:txBody>
          <a:bodyPr vert="horz" wrap="none" lIns="0" tIns="0" rIns="0" bIns="0" rtlCol="0">
            <a:spAutoFit/>
          </a:bodyPr>
          <a:lstStyle/>
          <a:p>
            <a:pPr>
              <a:lnSpc>
                <a:spcPts val="3100"/>
              </a:lnSpc>
            </a:pPr>
            <a:r>
              <a:rPr lang="en-CA" sz="2802" smtClean="0">
                <a:solidFill>
                  <a:srgbClr val="FFFF00"/>
                </a:solidFill>
                <a:latin typeface="Times New Roman"/>
                <a:cs typeface="Times New Roman"/>
              </a:rPr>
              <a:t>• We must do something (besides collecting and storing</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00"/>
                </a:solidFill>
                <a:latin typeface="Times New Roman"/>
                <a:cs typeface="Times New Roman"/>
              </a:rPr>
              <a:t>the datasets)</a:t>
            </a:r>
          </a:p>
          <a:p>
            <a:pPr>
              <a:lnSpc>
                <a:spcPts val="3100"/>
              </a:lnSpc>
            </a:pPr>
            <a:endParaRPr lang="en-CA" sz="2802">
              <a:solidFill>
                <a:srgbClr val="000000"/>
              </a:solidFill>
            </a:endParaRPr>
          </a:p>
        </p:txBody>
      </p:sp>
      <p:sp>
        <p:nvSpPr>
          <p:cNvPr id="9" name="TextBox 9"/>
          <p:cNvSpPr txBox="1"/>
          <p:nvPr/>
        </p:nvSpPr>
        <p:spPr>
          <a:xfrm>
            <a:off x="330200" y="47498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We must deal with the huge datasets effectively</a:t>
            </a:r>
          </a:p>
          <a:p>
            <a:pPr>
              <a:lnSpc>
                <a:spcPts val="3220"/>
              </a:lnSpc>
            </a:pPr>
            <a:endParaRPr lang="en-CA" sz="2802">
              <a:solidFill>
                <a:srgbClr val="000000"/>
              </a:solidFill>
            </a:endParaRPr>
          </a:p>
        </p:txBody>
      </p:sp>
      <p:sp>
        <p:nvSpPr>
          <p:cNvPr id="10" name="TextBox 10"/>
          <p:cNvSpPr txBox="1"/>
          <p:nvPr/>
        </p:nvSpPr>
        <p:spPr>
          <a:xfrm>
            <a:off x="330200" y="52197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Visual communication, improve our visual interaction</a:t>
            </a:r>
          </a:p>
          <a:p>
            <a:pPr>
              <a:lnSpc>
                <a:spcPts val="3220"/>
              </a:lnSpc>
            </a:pPr>
            <a:endParaRPr lang="en-CA" sz="2804">
              <a:solidFill>
                <a:srgbClr val="000000"/>
              </a:solidFill>
            </a:endParaRPr>
          </a:p>
        </p:txBody>
      </p:sp>
      <p:sp>
        <p:nvSpPr>
          <p:cNvPr id="11" name="TextBox 11"/>
          <p:cNvSpPr txBox="1"/>
          <p:nvPr/>
        </p:nvSpPr>
        <p:spPr>
          <a:xfrm>
            <a:off x="673100" y="5613400"/>
            <a:ext cx="8470900" cy="533400"/>
          </a:xfrm>
          <a:prstGeom prst="rect">
            <a:avLst/>
          </a:prstGeom>
          <a:noFill/>
        </p:spPr>
        <p:txBody>
          <a:bodyPr vert="horz" wrap="none" lIns="0" tIns="0" rIns="0" bIns="0" rtlCol="0">
            <a:spAutoFit/>
          </a:bodyPr>
          <a:lstStyle/>
          <a:p>
            <a:pPr>
              <a:lnSpc>
                <a:spcPts val="3070"/>
              </a:lnSpc>
            </a:pPr>
            <a:r>
              <a:rPr lang="en-CA" sz="2802" smtClean="0">
                <a:solidFill>
                  <a:srgbClr val="FFFF00"/>
                </a:solidFill>
                <a:latin typeface="Times New Roman"/>
                <a:cs typeface="Times New Roman"/>
              </a:rPr>
              <a:t>with data</a:t>
            </a:r>
          </a:p>
          <a:p>
            <a:pPr>
              <a:lnSpc>
                <a:spcPts val="3070"/>
              </a:lnSpc>
            </a:pPr>
            <a:endParaRPr lang="en-CA" sz="2802">
              <a:solidFill>
                <a:srgbClr val="000000"/>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Challenges</a:t>
            </a:r>
          </a:p>
          <a:p>
            <a:pPr>
              <a:lnSpc>
                <a:spcPts val="5060"/>
              </a:lnSpc>
            </a:pPr>
            <a:endParaRPr lang="en-CA" sz="4397">
              <a:solidFill>
                <a:srgbClr val="000000"/>
              </a:solidFill>
            </a:endParaRPr>
          </a:p>
        </p:txBody>
      </p:sp>
      <p:sp>
        <p:nvSpPr>
          <p:cNvPr id="3" name="TextBox 3"/>
          <p:cNvSpPr txBox="1"/>
          <p:nvPr/>
        </p:nvSpPr>
        <p:spPr>
          <a:xfrm>
            <a:off x="330200" y="1574800"/>
            <a:ext cx="8813800" cy="1130300"/>
          </a:xfrm>
          <a:prstGeom prst="rect">
            <a:avLst/>
          </a:prstGeom>
          <a:noFill/>
        </p:spPr>
        <p:txBody>
          <a:bodyPr vert="horz" wrap="none" lIns="0" tIns="0" rIns="0" bIns="0" rtlCol="0">
            <a:spAutoFit/>
          </a:bodyPr>
          <a:lstStyle/>
          <a:p>
            <a:pPr>
              <a:lnSpc>
                <a:spcPts val="3800"/>
              </a:lnSpc>
            </a:pPr>
            <a:r>
              <a:rPr lang="en-CA" sz="3197" smtClean="0">
                <a:solidFill>
                  <a:srgbClr val="FFFF00"/>
                </a:solidFill>
                <a:latin typeface="Times New Roman"/>
                <a:cs typeface="Times New Roman"/>
              </a:rPr>
              <a:t>• Data-driving, scientific computing to steer</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calculations</a:t>
            </a:r>
          </a:p>
          <a:p>
            <a:pPr>
              <a:lnSpc>
                <a:spcPts val="3800"/>
              </a:lnSpc>
            </a:pPr>
            <a:endParaRPr lang="en-CA" sz="3197">
              <a:solidFill>
                <a:srgbClr val="000000"/>
              </a:solidFill>
            </a:endParaRPr>
          </a:p>
        </p:txBody>
      </p:sp>
      <p:sp>
        <p:nvSpPr>
          <p:cNvPr id="4" name="TextBox 4"/>
          <p:cNvSpPr txBox="1"/>
          <p:nvPr/>
        </p:nvSpPr>
        <p:spPr>
          <a:xfrm>
            <a:off x="330200" y="2667000"/>
            <a:ext cx="88138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 Real-time interaction with computer and data</a:t>
            </a:r>
          </a:p>
          <a:p>
            <a:pPr>
              <a:lnSpc>
                <a:spcPts val="3680"/>
              </a:lnSpc>
            </a:pPr>
            <a:endParaRPr lang="en-CA" sz="3200">
              <a:solidFill>
                <a:srgbClr val="000000"/>
              </a:solidFill>
            </a:endParaRPr>
          </a:p>
        </p:txBody>
      </p:sp>
      <p:sp>
        <p:nvSpPr>
          <p:cNvPr id="5" name="TextBox 5"/>
          <p:cNvSpPr txBox="1"/>
          <p:nvPr/>
        </p:nvSpPr>
        <p:spPr>
          <a:xfrm>
            <a:off x="673100" y="3149600"/>
            <a:ext cx="84709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experimentation</a:t>
            </a:r>
          </a:p>
          <a:p>
            <a:pPr>
              <a:lnSpc>
                <a:spcPts val="3680"/>
              </a:lnSpc>
            </a:pPr>
            <a:endParaRPr lang="en-CA" sz="3197">
              <a:solidFill>
                <a:srgbClr val="000000"/>
              </a:solidFill>
            </a:endParaRPr>
          </a:p>
        </p:txBody>
      </p:sp>
      <p:sp>
        <p:nvSpPr>
          <p:cNvPr id="6" name="TextBox 6"/>
          <p:cNvSpPr txBox="1"/>
          <p:nvPr/>
        </p:nvSpPr>
        <p:spPr>
          <a:xfrm>
            <a:off x="330200" y="3721100"/>
            <a:ext cx="8813800" cy="1130300"/>
          </a:xfrm>
          <a:prstGeom prst="rect">
            <a:avLst/>
          </a:prstGeom>
          <a:noFill/>
        </p:spPr>
        <p:txBody>
          <a:bodyPr vert="horz" wrap="none" lIns="0" tIns="0" rIns="0" bIns="0" rtlCol="0">
            <a:spAutoFit/>
          </a:bodyPr>
          <a:lstStyle/>
          <a:p>
            <a:pPr>
              <a:lnSpc>
                <a:spcPts val="3800"/>
              </a:lnSpc>
            </a:pPr>
            <a:r>
              <a:rPr lang="en-CA" sz="3197" smtClean="0">
                <a:solidFill>
                  <a:srgbClr val="FFFF00"/>
                </a:solidFill>
                <a:latin typeface="Times New Roman"/>
                <a:cs typeface="Times New Roman"/>
              </a:rPr>
              <a:t>• Drive and gain insight into the scientific</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discovery process</a:t>
            </a:r>
          </a:p>
          <a:p>
            <a:pPr>
              <a:lnSpc>
                <a:spcPts val="3800"/>
              </a:lnSpc>
            </a:pPr>
            <a:endParaRPr lang="en-CA" sz="3197">
              <a:solidFill>
                <a:srgbClr val="000000"/>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6"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Related Fields</a:t>
            </a:r>
          </a:p>
          <a:p>
            <a:pPr>
              <a:lnSpc>
                <a:spcPts val="5060"/>
              </a:lnSpc>
            </a:pPr>
            <a:endParaRPr lang="en-CA" sz="4397">
              <a:solidFill>
                <a:srgbClr val="000000"/>
              </a:solidFill>
            </a:endParaRPr>
          </a:p>
        </p:txBody>
      </p:sp>
      <p:sp>
        <p:nvSpPr>
          <p:cNvPr id="3" name="TextBox 3"/>
          <p:cNvSpPr txBox="1"/>
          <p:nvPr/>
        </p:nvSpPr>
        <p:spPr>
          <a:xfrm>
            <a:off x="330200" y="15494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Computer graphics (image synthesis)</a:t>
            </a:r>
          </a:p>
          <a:p>
            <a:pPr>
              <a:lnSpc>
                <a:spcPts val="3220"/>
              </a:lnSpc>
            </a:pPr>
            <a:endParaRPr lang="en-CA" sz="2802">
              <a:solidFill>
                <a:srgbClr val="000000"/>
              </a:solidFill>
            </a:endParaRPr>
          </a:p>
        </p:txBody>
      </p:sp>
      <p:sp>
        <p:nvSpPr>
          <p:cNvPr id="4" name="TextBox 4"/>
          <p:cNvSpPr txBox="1"/>
          <p:nvPr/>
        </p:nvSpPr>
        <p:spPr>
          <a:xfrm>
            <a:off x="787400" y="20066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Generate images from complex multivariate datasets</a:t>
            </a:r>
          </a:p>
          <a:p>
            <a:pPr>
              <a:lnSpc>
                <a:spcPts val="2760"/>
              </a:lnSpc>
            </a:pPr>
            <a:endParaRPr lang="en-CA" sz="2400">
              <a:solidFill>
                <a:srgbClr val="000000"/>
              </a:solidFill>
            </a:endParaRPr>
          </a:p>
        </p:txBody>
      </p:sp>
      <p:sp>
        <p:nvSpPr>
          <p:cNvPr id="5" name="TextBox 5"/>
          <p:cNvSpPr txBox="1"/>
          <p:nvPr/>
        </p:nvSpPr>
        <p:spPr>
          <a:xfrm>
            <a:off x="330200" y="24257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Image processing, signal processing</a:t>
            </a:r>
          </a:p>
          <a:p>
            <a:pPr>
              <a:lnSpc>
                <a:spcPts val="3220"/>
              </a:lnSpc>
            </a:pPr>
            <a:endParaRPr lang="en-CA" sz="2804">
              <a:solidFill>
                <a:srgbClr val="000000"/>
              </a:solidFill>
            </a:endParaRPr>
          </a:p>
        </p:txBody>
      </p:sp>
      <p:sp>
        <p:nvSpPr>
          <p:cNvPr id="6" name="TextBox 6"/>
          <p:cNvSpPr txBox="1"/>
          <p:nvPr/>
        </p:nvSpPr>
        <p:spPr>
          <a:xfrm>
            <a:off x="330200" y="28829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Image understanding (pattern recognition)</a:t>
            </a:r>
          </a:p>
          <a:p>
            <a:pPr>
              <a:lnSpc>
                <a:spcPts val="3220"/>
              </a:lnSpc>
            </a:pPr>
            <a:endParaRPr lang="en-CA" sz="2802">
              <a:solidFill>
                <a:srgbClr val="000000"/>
              </a:solidFill>
            </a:endParaRPr>
          </a:p>
        </p:txBody>
      </p:sp>
      <p:sp>
        <p:nvSpPr>
          <p:cNvPr id="7" name="TextBox 7"/>
          <p:cNvSpPr txBox="1"/>
          <p:nvPr/>
        </p:nvSpPr>
        <p:spPr>
          <a:xfrm>
            <a:off x="787400" y="33528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Interpret image data</a:t>
            </a:r>
          </a:p>
          <a:p>
            <a:pPr>
              <a:lnSpc>
                <a:spcPts val="2760"/>
              </a:lnSpc>
            </a:pPr>
            <a:endParaRPr lang="en-CA" sz="2400">
              <a:solidFill>
                <a:srgbClr val="000000"/>
              </a:solidFill>
            </a:endParaRPr>
          </a:p>
        </p:txBody>
      </p:sp>
      <p:sp>
        <p:nvSpPr>
          <p:cNvPr id="8" name="TextBox 8"/>
          <p:cNvSpPr txBox="1"/>
          <p:nvPr/>
        </p:nvSpPr>
        <p:spPr>
          <a:xfrm>
            <a:off x="330200" y="3759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Computational vision</a:t>
            </a:r>
          </a:p>
          <a:p>
            <a:pPr>
              <a:lnSpc>
                <a:spcPts val="3220"/>
              </a:lnSpc>
            </a:pPr>
            <a:endParaRPr lang="en-CA" sz="2802">
              <a:solidFill>
                <a:srgbClr val="000000"/>
              </a:solidFill>
            </a:endParaRPr>
          </a:p>
        </p:txBody>
      </p:sp>
      <p:sp>
        <p:nvSpPr>
          <p:cNvPr id="9" name="TextBox 9"/>
          <p:cNvSpPr txBox="1"/>
          <p:nvPr/>
        </p:nvSpPr>
        <p:spPr>
          <a:xfrm>
            <a:off x="330200" y="42291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Human-computer interaction</a:t>
            </a:r>
          </a:p>
          <a:p>
            <a:pPr>
              <a:lnSpc>
                <a:spcPts val="3220"/>
              </a:lnSpc>
            </a:pPr>
            <a:endParaRPr lang="en-CA" sz="2802">
              <a:solidFill>
                <a:srgbClr val="000000"/>
              </a:solidFill>
            </a:endParaRPr>
          </a:p>
        </p:txBody>
      </p:sp>
      <p:sp>
        <p:nvSpPr>
          <p:cNvPr id="10" name="TextBox 10"/>
          <p:cNvSpPr txBox="1"/>
          <p:nvPr/>
        </p:nvSpPr>
        <p:spPr>
          <a:xfrm>
            <a:off x="787400" y="46863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Mechanisms to communicate, use, perceive visual information</a:t>
            </a:r>
          </a:p>
          <a:p>
            <a:pPr>
              <a:lnSpc>
                <a:spcPts val="2760"/>
              </a:lnSpc>
            </a:pPr>
            <a:endParaRPr lang="en-CA" sz="2400">
              <a:solidFill>
                <a:srgbClr val="000000"/>
              </a:solidFill>
            </a:endParaRPr>
          </a:p>
        </p:txBody>
      </p:sp>
      <p:sp>
        <p:nvSpPr>
          <p:cNvPr id="11" name="TextBox 11"/>
          <p:cNvSpPr txBox="1"/>
          <p:nvPr/>
        </p:nvSpPr>
        <p:spPr>
          <a:xfrm>
            <a:off x="330200" y="51054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Computer-aided design</a:t>
            </a:r>
          </a:p>
          <a:p>
            <a:pPr>
              <a:lnSpc>
                <a:spcPts val="3220"/>
              </a:lnSpc>
            </a:pPr>
            <a:endParaRPr lang="en-CA" sz="2802">
              <a:solidFill>
                <a:srgbClr val="000000"/>
              </a:solidFill>
            </a:endParaRPr>
          </a:p>
        </p:txBody>
      </p:sp>
      <p:sp>
        <p:nvSpPr>
          <p:cNvPr id="12" name="TextBox 12"/>
          <p:cNvSpPr txBox="1"/>
          <p:nvPr/>
        </p:nvSpPr>
        <p:spPr>
          <a:xfrm>
            <a:off x="330200" y="5588000"/>
            <a:ext cx="8813800" cy="927100"/>
          </a:xfrm>
          <a:prstGeom prst="rect">
            <a:avLst/>
          </a:prstGeom>
          <a:noFill/>
        </p:spPr>
        <p:txBody>
          <a:bodyPr vert="horz" wrap="none" lIns="0" tIns="0" rIns="0" bIns="0" rtlCol="0">
            <a:spAutoFit/>
          </a:bodyPr>
          <a:lstStyle/>
          <a:p>
            <a:pPr>
              <a:lnSpc>
                <a:spcPts val="3100"/>
              </a:lnSpc>
            </a:pPr>
            <a:r>
              <a:rPr lang="en-CA" sz="2802" smtClean="0">
                <a:solidFill>
                  <a:srgbClr val="FFFF00"/>
                </a:solidFill>
                <a:latin typeface="Times New Roman"/>
                <a:cs typeface="Times New Roman"/>
              </a:rPr>
              <a:t>• Neurological/physiological studies on human brain and</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00"/>
                </a:solidFill>
                <a:latin typeface="Times New Roman"/>
                <a:cs typeface="Times New Roman"/>
              </a:rPr>
              <a:t>our visual system</a:t>
            </a:r>
          </a:p>
          <a:p>
            <a:pPr>
              <a:lnSpc>
                <a:spcPts val="3100"/>
              </a:lnSpc>
            </a:pPr>
            <a:endParaRPr lang="en-CA" sz="2802">
              <a:solidFill>
                <a:srgbClr val="000000"/>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30" name="TextBox 2"/>
          <p:cNvSpPr txBox="1"/>
          <p:nvPr/>
        </p:nvSpPr>
        <p:spPr>
          <a:xfrm>
            <a:off x="1016000" y="1143000"/>
            <a:ext cx="1473200" cy="381000"/>
          </a:xfrm>
          <a:prstGeom prst="rect">
            <a:avLst/>
          </a:prstGeom>
          <a:noFill/>
        </p:spPr>
        <p:txBody>
          <a:bodyPr vert="horz" wrap="none" lIns="0" tIns="0" rIns="0" bIns="0" rtlCol="0">
            <a:spAutoFit/>
          </a:bodyPr>
          <a:lstStyle/>
          <a:p>
            <a:pPr>
              <a:lnSpc>
                <a:spcPts val="2100"/>
              </a:lnSpc>
            </a:pPr>
            <a:r>
              <a:rPr lang="en-CA" sz="1812" b="1" smtClean="0">
                <a:solidFill>
                  <a:srgbClr val="FFFF00"/>
                </a:solidFill>
                <a:latin typeface="Times New Roman Bold"/>
                <a:cs typeface="Times New Roman Bold"/>
              </a:rPr>
              <a:t>sensors,</a:t>
            </a:r>
          </a:p>
          <a:p>
            <a:pPr>
              <a:lnSpc>
                <a:spcPts val="2070"/>
              </a:lnSpc>
            </a:pPr>
            <a:endParaRPr lang="en-CA" sz="1802">
              <a:solidFill>
                <a:srgbClr val="000000"/>
              </a:solidFill>
            </a:endParaRPr>
          </a:p>
        </p:txBody>
      </p:sp>
      <p:sp>
        <p:nvSpPr>
          <p:cNvPr id="3" name="TextBox 3"/>
          <p:cNvSpPr txBox="1"/>
          <p:nvPr/>
        </p:nvSpPr>
        <p:spPr>
          <a:xfrm>
            <a:off x="952500" y="1422400"/>
            <a:ext cx="15367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scanners,</a:t>
            </a:r>
          </a:p>
          <a:p>
            <a:pPr>
              <a:lnSpc>
                <a:spcPts val="2070"/>
              </a:lnSpc>
            </a:pPr>
            <a:endParaRPr lang="en-CA" sz="1800">
              <a:solidFill>
                <a:srgbClr val="000000"/>
              </a:solidFill>
            </a:endParaRPr>
          </a:p>
        </p:txBody>
      </p:sp>
      <p:sp>
        <p:nvSpPr>
          <p:cNvPr id="4" name="TextBox 4"/>
          <p:cNvSpPr txBox="1"/>
          <p:nvPr/>
        </p:nvSpPr>
        <p:spPr>
          <a:xfrm>
            <a:off x="1003300" y="1701800"/>
            <a:ext cx="14859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cameras</a:t>
            </a:r>
          </a:p>
          <a:p>
            <a:pPr>
              <a:lnSpc>
                <a:spcPts val="2070"/>
              </a:lnSpc>
            </a:pPr>
            <a:endParaRPr lang="en-CA" sz="1800">
              <a:solidFill>
                <a:srgbClr val="000000"/>
              </a:solidFill>
            </a:endParaRPr>
          </a:p>
        </p:txBody>
      </p:sp>
      <p:sp>
        <p:nvSpPr>
          <p:cNvPr id="5" name="TextBox 5"/>
          <p:cNvSpPr txBox="1"/>
          <p:nvPr/>
        </p:nvSpPr>
        <p:spPr>
          <a:xfrm>
            <a:off x="2603500" y="1181100"/>
            <a:ext cx="1625600" cy="342900"/>
          </a:xfrm>
          <a:prstGeom prst="rect">
            <a:avLst/>
          </a:prstGeom>
          <a:noFill/>
        </p:spPr>
        <p:txBody>
          <a:bodyPr vert="horz" wrap="none" lIns="0" tIns="0" rIns="0" bIns="0" rtlCol="0">
            <a:spAutoFit/>
          </a:bodyPr>
          <a:lstStyle/>
          <a:p>
            <a:pPr>
              <a:lnSpc>
                <a:spcPts val="1800"/>
              </a:lnSpc>
            </a:pPr>
            <a:r>
              <a:rPr lang="en-CA" sz="1604" smtClean="0">
                <a:solidFill>
                  <a:srgbClr val="FFFF00"/>
                </a:solidFill>
                <a:latin typeface="Times New Roman"/>
                <a:cs typeface="Times New Roman"/>
              </a:rPr>
              <a:t>sampling/</a:t>
            </a:r>
          </a:p>
          <a:p>
            <a:pPr>
              <a:lnSpc>
                <a:spcPts val="1840"/>
              </a:lnSpc>
            </a:pPr>
            <a:endParaRPr lang="en-CA" sz="1604">
              <a:solidFill>
                <a:srgbClr val="000000"/>
              </a:solidFill>
            </a:endParaRPr>
          </a:p>
        </p:txBody>
      </p:sp>
      <p:sp>
        <p:nvSpPr>
          <p:cNvPr id="6" name="TextBox 6"/>
          <p:cNvSpPr txBox="1"/>
          <p:nvPr/>
        </p:nvSpPr>
        <p:spPr>
          <a:xfrm>
            <a:off x="2641600" y="1549400"/>
            <a:ext cx="1587500" cy="342900"/>
          </a:xfrm>
          <a:prstGeom prst="rect">
            <a:avLst/>
          </a:prstGeom>
          <a:noFill/>
        </p:spPr>
        <p:txBody>
          <a:bodyPr vert="horz" wrap="none" lIns="0" tIns="0" rIns="0" bIns="0" rtlCol="0">
            <a:spAutoFit/>
          </a:bodyPr>
          <a:lstStyle/>
          <a:p>
            <a:pPr>
              <a:lnSpc>
                <a:spcPts val="1800"/>
              </a:lnSpc>
            </a:pPr>
            <a:r>
              <a:rPr lang="en-CA" sz="1602" smtClean="0">
                <a:solidFill>
                  <a:srgbClr val="FFFF00"/>
                </a:solidFill>
                <a:latin typeface="Times New Roman"/>
                <a:cs typeface="Times New Roman"/>
              </a:rPr>
              <a:t>scanning</a:t>
            </a:r>
          </a:p>
          <a:p>
            <a:pPr>
              <a:lnSpc>
                <a:spcPts val="1840"/>
              </a:lnSpc>
            </a:pPr>
            <a:endParaRPr lang="en-CA" sz="1602">
              <a:solidFill>
                <a:srgbClr val="000000"/>
              </a:solidFill>
            </a:endParaRPr>
          </a:p>
        </p:txBody>
      </p:sp>
      <p:sp>
        <p:nvSpPr>
          <p:cNvPr id="7" name="TextBox 7"/>
          <p:cNvSpPr txBox="1"/>
          <p:nvPr/>
        </p:nvSpPr>
        <p:spPr>
          <a:xfrm>
            <a:off x="4343400" y="1422400"/>
            <a:ext cx="12065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data</a:t>
            </a:r>
          </a:p>
          <a:p>
            <a:pPr>
              <a:lnSpc>
                <a:spcPts val="2070"/>
              </a:lnSpc>
            </a:pPr>
            <a:endParaRPr lang="en-CA" sz="1800">
              <a:solidFill>
                <a:srgbClr val="000000"/>
              </a:solidFill>
            </a:endParaRPr>
          </a:p>
        </p:txBody>
      </p:sp>
      <p:sp>
        <p:nvSpPr>
          <p:cNvPr id="8" name="TextBox 8"/>
          <p:cNvSpPr txBox="1"/>
          <p:nvPr/>
        </p:nvSpPr>
        <p:spPr>
          <a:xfrm>
            <a:off x="5664200" y="1181100"/>
            <a:ext cx="1358900" cy="342900"/>
          </a:xfrm>
          <a:prstGeom prst="rect">
            <a:avLst/>
          </a:prstGeom>
          <a:noFill/>
        </p:spPr>
        <p:txBody>
          <a:bodyPr vert="horz" wrap="none" lIns="0" tIns="0" rIns="0" bIns="0" rtlCol="0">
            <a:spAutoFit/>
          </a:bodyPr>
          <a:lstStyle/>
          <a:p>
            <a:pPr>
              <a:lnSpc>
                <a:spcPts val="1800"/>
              </a:lnSpc>
            </a:pPr>
            <a:r>
              <a:rPr lang="en-CA" sz="1604" smtClean="0">
                <a:solidFill>
                  <a:srgbClr val="FFFF00"/>
                </a:solidFill>
                <a:latin typeface="Times New Roman"/>
                <a:cs typeface="Times New Roman"/>
              </a:rPr>
              <a:t>computation/</a:t>
            </a:r>
          </a:p>
          <a:p>
            <a:pPr>
              <a:lnSpc>
                <a:spcPts val="1840"/>
              </a:lnSpc>
            </a:pPr>
            <a:endParaRPr lang="en-CA" sz="1604">
              <a:solidFill>
                <a:srgbClr val="000000"/>
              </a:solidFill>
            </a:endParaRPr>
          </a:p>
        </p:txBody>
      </p:sp>
      <p:sp>
        <p:nvSpPr>
          <p:cNvPr id="9" name="TextBox 9"/>
          <p:cNvSpPr txBox="1"/>
          <p:nvPr/>
        </p:nvSpPr>
        <p:spPr>
          <a:xfrm>
            <a:off x="5778500" y="1549400"/>
            <a:ext cx="1244600" cy="342900"/>
          </a:xfrm>
          <a:prstGeom prst="rect">
            <a:avLst/>
          </a:prstGeom>
          <a:noFill/>
        </p:spPr>
        <p:txBody>
          <a:bodyPr vert="horz" wrap="none" lIns="0" tIns="0" rIns="0" bIns="0" rtlCol="0">
            <a:spAutoFit/>
          </a:bodyPr>
          <a:lstStyle/>
          <a:p>
            <a:pPr>
              <a:lnSpc>
                <a:spcPts val="1800"/>
              </a:lnSpc>
            </a:pPr>
            <a:r>
              <a:rPr lang="en-CA" sz="1602" smtClean="0">
                <a:solidFill>
                  <a:srgbClr val="FFFF00"/>
                </a:solidFill>
                <a:latin typeface="Times New Roman"/>
                <a:cs typeface="Times New Roman"/>
              </a:rPr>
              <a:t>simulation</a:t>
            </a:r>
          </a:p>
          <a:p>
            <a:pPr>
              <a:lnSpc>
                <a:spcPts val="1840"/>
              </a:lnSpc>
            </a:pPr>
            <a:endParaRPr lang="en-CA" sz="1602">
              <a:solidFill>
                <a:srgbClr val="000000"/>
              </a:solidFill>
            </a:endParaRPr>
          </a:p>
        </p:txBody>
      </p:sp>
      <p:sp>
        <p:nvSpPr>
          <p:cNvPr id="10" name="TextBox 10"/>
          <p:cNvSpPr txBox="1"/>
          <p:nvPr/>
        </p:nvSpPr>
        <p:spPr>
          <a:xfrm>
            <a:off x="7340600" y="1282700"/>
            <a:ext cx="1701800" cy="381000"/>
          </a:xfrm>
          <a:prstGeom prst="rect">
            <a:avLst/>
          </a:prstGeom>
          <a:noFill/>
        </p:spPr>
        <p:txBody>
          <a:bodyPr vert="horz" wrap="none" lIns="0" tIns="0" rIns="0" bIns="0" rtlCol="0">
            <a:spAutoFit/>
          </a:bodyPr>
          <a:lstStyle/>
          <a:p>
            <a:pPr>
              <a:lnSpc>
                <a:spcPts val="2100"/>
              </a:lnSpc>
            </a:pPr>
            <a:r>
              <a:rPr lang="en-CA" sz="1812" b="1" smtClean="0">
                <a:solidFill>
                  <a:srgbClr val="FFFF00"/>
                </a:solidFill>
                <a:latin typeface="Times New Roman Bold"/>
                <a:cs typeface="Times New Roman Bold"/>
              </a:rPr>
              <a:t>super-</a:t>
            </a:r>
          </a:p>
          <a:p>
            <a:pPr>
              <a:lnSpc>
                <a:spcPts val="2070"/>
              </a:lnSpc>
            </a:pPr>
            <a:endParaRPr lang="en-CA" sz="1802">
              <a:solidFill>
                <a:srgbClr val="000000"/>
              </a:solidFill>
            </a:endParaRPr>
          </a:p>
        </p:txBody>
      </p:sp>
      <p:sp>
        <p:nvSpPr>
          <p:cNvPr id="11" name="TextBox 11"/>
          <p:cNvSpPr txBox="1"/>
          <p:nvPr/>
        </p:nvSpPr>
        <p:spPr>
          <a:xfrm>
            <a:off x="7137400" y="1562100"/>
            <a:ext cx="19050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computers</a:t>
            </a:r>
          </a:p>
          <a:p>
            <a:pPr>
              <a:lnSpc>
                <a:spcPts val="2070"/>
              </a:lnSpc>
            </a:pPr>
            <a:endParaRPr lang="en-CA" sz="1800">
              <a:solidFill>
                <a:srgbClr val="000000"/>
              </a:solidFill>
            </a:endParaRPr>
          </a:p>
        </p:txBody>
      </p:sp>
      <p:sp>
        <p:nvSpPr>
          <p:cNvPr id="12" name="TextBox 12"/>
          <p:cNvSpPr txBox="1"/>
          <p:nvPr/>
        </p:nvSpPr>
        <p:spPr>
          <a:xfrm>
            <a:off x="1549400" y="2400300"/>
            <a:ext cx="7594600" cy="3048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polygonization</a:t>
            </a:r>
          </a:p>
          <a:p>
            <a:pPr>
              <a:lnSpc>
                <a:spcPts val="1840"/>
              </a:lnSpc>
            </a:pPr>
            <a:endParaRPr lang="en-CA" sz="1602">
              <a:solidFill>
                <a:srgbClr val="000000"/>
              </a:solidFill>
            </a:endParaRPr>
          </a:p>
        </p:txBody>
      </p:sp>
      <p:sp>
        <p:nvSpPr>
          <p:cNvPr id="13" name="TextBox 13"/>
          <p:cNvSpPr txBox="1"/>
          <p:nvPr/>
        </p:nvSpPr>
        <p:spPr>
          <a:xfrm>
            <a:off x="3136900" y="2705100"/>
            <a:ext cx="6007100" cy="304800"/>
          </a:xfrm>
          <a:prstGeom prst="rect">
            <a:avLst/>
          </a:prstGeom>
          <a:noFill/>
        </p:spPr>
        <p:txBody>
          <a:bodyPr vert="horz" wrap="none" lIns="0" tIns="0" rIns="0" bIns="0" rtlCol="0">
            <a:spAutoFit/>
          </a:bodyPr>
          <a:lstStyle/>
          <a:p>
            <a:pPr>
              <a:lnSpc>
                <a:spcPts val="1840"/>
              </a:lnSpc>
            </a:pPr>
            <a:r>
              <a:rPr lang="en-CA" sz="1602" smtClean="0">
                <a:solidFill>
                  <a:srgbClr val="FFFF00"/>
                </a:solidFill>
                <a:latin typeface="Times New Roman"/>
                <a:cs typeface="Times New Roman"/>
              </a:rPr>
              <a:t>discretization</a:t>
            </a:r>
          </a:p>
          <a:p>
            <a:pPr>
              <a:lnSpc>
                <a:spcPts val="1840"/>
              </a:lnSpc>
            </a:pPr>
            <a:endParaRPr lang="en-CA" sz="1602">
              <a:solidFill>
                <a:srgbClr val="000000"/>
              </a:solidFill>
            </a:endParaRPr>
          </a:p>
        </p:txBody>
      </p:sp>
      <p:sp>
        <p:nvSpPr>
          <p:cNvPr id="14" name="TextBox 14"/>
          <p:cNvSpPr txBox="1"/>
          <p:nvPr/>
        </p:nvSpPr>
        <p:spPr>
          <a:xfrm>
            <a:off x="927100" y="3352800"/>
            <a:ext cx="3175000" cy="381000"/>
          </a:xfrm>
          <a:prstGeom prst="rect">
            <a:avLst/>
          </a:prstGeom>
          <a:noFill/>
        </p:spPr>
        <p:txBody>
          <a:bodyPr vert="horz" wrap="none" lIns="0" tIns="0" rIns="0" bIns="0" rtlCol="0">
            <a:spAutoFit/>
          </a:bodyPr>
          <a:lstStyle/>
          <a:p>
            <a:pPr>
              <a:lnSpc>
                <a:spcPts val="2100"/>
              </a:lnSpc>
              <a:tabLst>
                <a:tab pos="1689100" algn="l"/>
              </a:tabLst>
            </a:pPr>
            <a:r>
              <a:rPr lang="en-CA" sz="1810" b="1" smtClean="0">
                <a:solidFill>
                  <a:srgbClr val="FFFF00"/>
                </a:solidFill>
                <a:latin typeface="Times New Roman Bold"/>
                <a:cs typeface="Times New Roman Bold"/>
              </a:rPr>
              <a:t>geometric</a:t>
            </a:r>
            <a:r>
              <a:rPr lang="en-CA" sz="1602" smtClean="0">
                <a:solidFill>
                  <a:srgbClr val="FFFF00"/>
                </a:solidFill>
                <a:latin typeface="Times New Roman"/>
                <a:cs typeface="Times New Roman"/>
              </a:rPr>
              <a:t>	computer</a:t>
            </a:r>
          </a:p>
          <a:p>
            <a:pPr>
              <a:lnSpc>
                <a:spcPts val="2070"/>
              </a:lnSpc>
            </a:pPr>
            <a:endParaRPr lang="en-CA" sz="1602">
              <a:solidFill>
                <a:srgbClr val="000000"/>
              </a:solidFill>
            </a:endParaRPr>
          </a:p>
        </p:txBody>
      </p:sp>
      <p:sp>
        <p:nvSpPr>
          <p:cNvPr id="15" name="TextBox 15"/>
          <p:cNvSpPr txBox="1"/>
          <p:nvPr/>
        </p:nvSpPr>
        <p:spPr>
          <a:xfrm>
            <a:off x="1104900" y="3632200"/>
            <a:ext cx="2997200" cy="342900"/>
          </a:xfrm>
          <a:prstGeom prst="rect">
            <a:avLst/>
          </a:prstGeom>
          <a:noFill/>
        </p:spPr>
        <p:txBody>
          <a:bodyPr vert="horz" wrap="none" lIns="0" tIns="0" rIns="0" bIns="0" rtlCol="0">
            <a:spAutoFit/>
          </a:bodyPr>
          <a:lstStyle/>
          <a:p>
            <a:pPr>
              <a:lnSpc>
                <a:spcPts val="2000"/>
              </a:lnSpc>
              <a:tabLst>
                <a:tab pos="1549400" algn="l"/>
              </a:tabLst>
            </a:pPr>
            <a:r>
              <a:rPr lang="en-CA" sz="1810" b="1" smtClean="0">
                <a:solidFill>
                  <a:srgbClr val="FFFF00"/>
                </a:solidFill>
                <a:latin typeface="Times New Roman Bold"/>
                <a:cs typeface="Times New Roman Bold"/>
              </a:rPr>
              <a:t>model</a:t>
            </a:r>
            <a:r>
              <a:rPr lang="en-CA" sz="1602" smtClean="0">
                <a:solidFill>
                  <a:srgbClr val="FFFF00"/>
                </a:solidFill>
                <a:latin typeface="Times New Roman"/>
                <a:cs typeface="Times New Roman"/>
              </a:rPr>
              <a:t>	graphics</a:t>
            </a:r>
          </a:p>
          <a:p>
            <a:pPr>
              <a:lnSpc>
                <a:spcPts val="2050"/>
              </a:lnSpc>
            </a:pPr>
            <a:endParaRPr lang="en-CA" sz="1602">
              <a:solidFill>
                <a:srgbClr val="000000"/>
              </a:solidFill>
            </a:endParaRPr>
          </a:p>
        </p:txBody>
      </p:sp>
      <p:sp>
        <p:nvSpPr>
          <p:cNvPr id="16" name="TextBox 16"/>
          <p:cNvSpPr txBox="1"/>
          <p:nvPr/>
        </p:nvSpPr>
        <p:spPr>
          <a:xfrm>
            <a:off x="838200" y="3911600"/>
            <a:ext cx="3263900" cy="355600"/>
          </a:xfrm>
          <a:prstGeom prst="rect">
            <a:avLst/>
          </a:prstGeom>
          <a:noFill/>
        </p:spPr>
        <p:txBody>
          <a:bodyPr vert="horz" wrap="none" lIns="0" tIns="0" rIns="0" bIns="0" rtlCol="0">
            <a:spAutoFit/>
          </a:bodyPr>
          <a:lstStyle/>
          <a:p>
            <a:pPr>
              <a:lnSpc>
                <a:spcPts val="2100"/>
              </a:lnSpc>
              <a:tabLst>
                <a:tab pos="1778000" algn="l"/>
              </a:tabLst>
            </a:pPr>
            <a:r>
              <a:rPr lang="en-CA" sz="1810" b="1" smtClean="0">
                <a:solidFill>
                  <a:srgbClr val="FFFF00"/>
                </a:solidFill>
                <a:latin typeface="Times New Roman Bold"/>
                <a:cs typeface="Times New Roman Bold"/>
              </a:rPr>
              <a:t>(structures)</a:t>
            </a:r>
            <a:r>
              <a:rPr lang="en-CA" sz="1604" smtClean="0">
                <a:solidFill>
                  <a:srgbClr val="FFFF00"/>
                </a:solidFill>
                <a:latin typeface="Times New Roman"/>
                <a:cs typeface="Times New Roman"/>
              </a:rPr>
              <a:t>	computer</a:t>
            </a:r>
          </a:p>
          <a:p>
            <a:pPr>
              <a:lnSpc>
                <a:spcPts val="2070"/>
              </a:lnSpc>
            </a:pPr>
            <a:endParaRPr lang="en-CA" sz="1604">
              <a:solidFill>
                <a:srgbClr val="000000"/>
              </a:solidFill>
            </a:endParaRPr>
          </a:p>
        </p:txBody>
      </p:sp>
      <p:sp>
        <p:nvSpPr>
          <p:cNvPr id="17" name="TextBox 17"/>
          <p:cNvSpPr txBox="1"/>
          <p:nvPr/>
        </p:nvSpPr>
        <p:spPr>
          <a:xfrm>
            <a:off x="2755900" y="4178300"/>
            <a:ext cx="1346200" cy="342900"/>
          </a:xfrm>
          <a:prstGeom prst="rect">
            <a:avLst/>
          </a:prstGeom>
          <a:noFill/>
        </p:spPr>
        <p:txBody>
          <a:bodyPr vert="horz" wrap="none" lIns="0" tIns="0" rIns="0" bIns="0" rtlCol="0">
            <a:spAutoFit/>
          </a:bodyPr>
          <a:lstStyle/>
          <a:p>
            <a:pPr>
              <a:lnSpc>
                <a:spcPts val="1800"/>
              </a:lnSpc>
            </a:pPr>
            <a:r>
              <a:rPr lang="en-CA" sz="1602" smtClean="0">
                <a:solidFill>
                  <a:srgbClr val="FFFF00"/>
                </a:solidFill>
                <a:latin typeface="Times New Roman"/>
                <a:cs typeface="Times New Roman"/>
              </a:rPr>
              <a:t>vision</a:t>
            </a:r>
          </a:p>
          <a:p>
            <a:pPr>
              <a:lnSpc>
                <a:spcPts val="1840"/>
              </a:lnSpc>
            </a:pPr>
            <a:endParaRPr lang="en-CA" sz="1602">
              <a:solidFill>
                <a:srgbClr val="000000"/>
              </a:solidFill>
            </a:endParaRPr>
          </a:p>
        </p:txBody>
      </p:sp>
      <p:sp>
        <p:nvSpPr>
          <p:cNvPr id="18" name="TextBox 18"/>
          <p:cNvSpPr txBox="1"/>
          <p:nvPr/>
        </p:nvSpPr>
        <p:spPr>
          <a:xfrm>
            <a:off x="3187700" y="5168900"/>
            <a:ext cx="9144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display</a:t>
            </a:r>
          </a:p>
          <a:p>
            <a:pPr>
              <a:lnSpc>
                <a:spcPts val="2070"/>
              </a:lnSpc>
            </a:pPr>
            <a:endParaRPr lang="en-CA" sz="1800">
              <a:solidFill>
                <a:srgbClr val="000000"/>
              </a:solidFill>
            </a:endParaRPr>
          </a:p>
        </p:txBody>
      </p:sp>
      <p:sp>
        <p:nvSpPr>
          <p:cNvPr id="19" name="TextBox 19"/>
          <p:cNvSpPr txBox="1"/>
          <p:nvPr/>
        </p:nvSpPr>
        <p:spPr>
          <a:xfrm>
            <a:off x="3238500" y="5448300"/>
            <a:ext cx="8636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device</a:t>
            </a:r>
          </a:p>
          <a:p>
            <a:pPr>
              <a:lnSpc>
                <a:spcPts val="2070"/>
              </a:lnSpc>
            </a:pPr>
            <a:endParaRPr lang="en-CA" sz="1800">
              <a:solidFill>
                <a:srgbClr val="000000"/>
              </a:solidFill>
            </a:endParaRPr>
          </a:p>
        </p:txBody>
      </p:sp>
      <p:sp>
        <p:nvSpPr>
          <p:cNvPr id="20" name="TextBox 20"/>
          <p:cNvSpPr txBox="1"/>
          <p:nvPr/>
        </p:nvSpPr>
        <p:spPr>
          <a:xfrm>
            <a:off x="4279900" y="3429000"/>
            <a:ext cx="17653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image</a:t>
            </a:r>
          </a:p>
          <a:p>
            <a:pPr>
              <a:lnSpc>
                <a:spcPts val="2070"/>
              </a:lnSpc>
            </a:pPr>
            <a:endParaRPr lang="en-CA" sz="1800">
              <a:solidFill>
                <a:srgbClr val="000000"/>
              </a:solidFill>
            </a:endParaRPr>
          </a:p>
        </p:txBody>
      </p:sp>
      <p:sp>
        <p:nvSpPr>
          <p:cNvPr id="21" name="TextBox 21"/>
          <p:cNvSpPr txBox="1"/>
          <p:nvPr/>
        </p:nvSpPr>
        <p:spPr>
          <a:xfrm>
            <a:off x="4203700" y="3835400"/>
            <a:ext cx="18415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(signal)</a:t>
            </a:r>
          </a:p>
          <a:p>
            <a:pPr>
              <a:lnSpc>
                <a:spcPts val="2070"/>
              </a:lnSpc>
            </a:pPr>
            <a:endParaRPr lang="en-CA" sz="1800">
              <a:solidFill>
                <a:srgbClr val="000000"/>
              </a:solidFill>
            </a:endParaRPr>
          </a:p>
        </p:txBody>
      </p:sp>
      <p:sp>
        <p:nvSpPr>
          <p:cNvPr id="22" name="TextBox 22"/>
          <p:cNvSpPr txBox="1"/>
          <p:nvPr/>
        </p:nvSpPr>
        <p:spPr>
          <a:xfrm>
            <a:off x="5397500" y="5168900"/>
            <a:ext cx="6477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film</a:t>
            </a:r>
          </a:p>
          <a:p>
            <a:pPr>
              <a:lnSpc>
                <a:spcPts val="2070"/>
              </a:lnSpc>
            </a:pPr>
            <a:endParaRPr lang="en-CA" sz="1800">
              <a:solidFill>
                <a:srgbClr val="000000"/>
              </a:solidFill>
            </a:endParaRPr>
          </a:p>
        </p:txBody>
      </p:sp>
      <p:sp>
        <p:nvSpPr>
          <p:cNvPr id="23" name="TextBox 23"/>
          <p:cNvSpPr txBox="1"/>
          <p:nvPr/>
        </p:nvSpPr>
        <p:spPr>
          <a:xfrm>
            <a:off x="5168900" y="5448300"/>
            <a:ext cx="876300" cy="381000"/>
          </a:xfrm>
          <a:prstGeom prst="rect">
            <a:avLst/>
          </a:prstGeom>
          <a:noFill/>
        </p:spPr>
        <p:txBody>
          <a:bodyPr vert="horz" wrap="none" lIns="0" tIns="0" rIns="0" bIns="0" rtlCol="0">
            <a:spAutoFit/>
          </a:bodyPr>
          <a:lstStyle/>
          <a:p>
            <a:pPr>
              <a:lnSpc>
                <a:spcPts val="2100"/>
              </a:lnSpc>
            </a:pPr>
            <a:r>
              <a:rPr lang="en-CA" sz="1810" b="1" smtClean="0">
                <a:solidFill>
                  <a:srgbClr val="FFFF00"/>
                </a:solidFill>
                <a:latin typeface="Times New Roman Bold"/>
                <a:cs typeface="Times New Roman Bold"/>
              </a:rPr>
              <a:t>recorder</a:t>
            </a:r>
          </a:p>
          <a:p>
            <a:pPr>
              <a:lnSpc>
                <a:spcPts val="2070"/>
              </a:lnSpc>
            </a:pPr>
            <a:endParaRPr lang="en-CA" sz="1800">
              <a:solidFill>
                <a:srgbClr val="000000"/>
              </a:solidFill>
            </a:endParaRPr>
          </a:p>
        </p:txBody>
      </p:sp>
      <p:sp>
        <p:nvSpPr>
          <p:cNvPr id="24" name="TextBox 24"/>
          <p:cNvSpPr txBox="1"/>
          <p:nvPr/>
        </p:nvSpPr>
        <p:spPr>
          <a:xfrm>
            <a:off x="6146800" y="3543300"/>
            <a:ext cx="2882900" cy="584200"/>
          </a:xfrm>
          <a:prstGeom prst="rect">
            <a:avLst/>
          </a:prstGeom>
          <a:noFill/>
        </p:spPr>
        <p:txBody>
          <a:bodyPr vert="horz" wrap="none" lIns="0" tIns="0" rIns="0" bIns="0" rtlCol="0">
            <a:spAutoFit/>
          </a:bodyPr>
          <a:lstStyle/>
          <a:p>
            <a:pPr indent="187451">
              <a:lnSpc>
                <a:spcPts val="1900"/>
              </a:lnSpc>
            </a:pPr>
            <a:r>
              <a:rPr lang="en-CA" sz="1602" smtClean="0">
                <a:solidFill>
                  <a:srgbClr val="FFFF00"/>
                </a:solidFill>
                <a:latin typeface="Times New Roman"/>
                <a:cs typeface="Times New Roman"/>
              </a:rPr>
              <a:t>image</a:t>
            </a:r>
            <a:r>
              <a:rPr lang="en-CA" sz="1602" smtClean="0">
                <a:solidFill>
                  <a:srgbClr val="000000"/>
                </a:solidFill>
                <a:latin typeface="Times New Roman"/>
              </a:rPr>
              <a:t/>
            </a:r>
            <a:br>
              <a:rPr lang="en-CA" sz="1602" smtClean="0">
                <a:solidFill>
                  <a:srgbClr val="000000"/>
                </a:solidFill>
                <a:latin typeface="Times New Roman"/>
              </a:rPr>
            </a:br>
            <a:r>
              <a:rPr lang="en-CA" sz="1602" smtClean="0">
                <a:solidFill>
                  <a:srgbClr val="FFFF00"/>
                </a:solidFill>
                <a:latin typeface="Times New Roman"/>
                <a:cs typeface="Times New Roman"/>
              </a:rPr>
              <a:t>processing</a:t>
            </a:r>
          </a:p>
          <a:p>
            <a:pPr>
              <a:lnSpc>
                <a:spcPts val="1915"/>
              </a:lnSpc>
            </a:pPr>
            <a:endParaRPr lang="en-CA" sz="1602">
              <a:solidFill>
                <a:srgbClr val="000000"/>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 Graphics Pipeline</a:t>
            </a:r>
          </a:p>
          <a:p>
            <a:pPr>
              <a:lnSpc>
                <a:spcPts val="5060"/>
              </a:lnSpc>
            </a:pPr>
            <a:endParaRPr lang="en-CA" sz="4397">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Data acquisition and representation</a:t>
            </a:r>
          </a:p>
          <a:p>
            <a:pPr>
              <a:lnSpc>
                <a:spcPts val="3680"/>
              </a:lnSpc>
            </a:pPr>
            <a:endParaRPr lang="en-CA" sz="3197">
              <a:solidFill>
                <a:srgbClr val="000000"/>
              </a:solidFill>
            </a:endParaRPr>
          </a:p>
        </p:txBody>
      </p:sp>
      <p:sp>
        <p:nvSpPr>
          <p:cNvPr id="4" name="TextBox 4"/>
          <p:cNvSpPr txBox="1"/>
          <p:nvPr/>
        </p:nvSpPr>
        <p:spPr>
          <a:xfrm>
            <a:off x="330200" y="21717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Modeling data and their (time-varying)</a:t>
            </a:r>
          </a:p>
          <a:p>
            <a:pPr>
              <a:lnSpc>
                <a:spcPts val="3680"/>
              </a:lnSpc>
            </a:pPr>
            <a:endParaRPr lang="en-CA" sz="3197">
              <a:solidFill>
                <a:srgbClr val="000000"/>
              </a:solidFill>
            </a:endParaRPr>
          </a:p>
        </p:txBody>
      </p:sp>
      <p:sp>
        <p:nvSpPr>
          <p:cNvPr id="5" name="TextBox 5"/>
          <p:cNvSpPr txBox="1"/>
          <p:nvPr/>
        </p:nvSpPr>
        <p:spPr>
          <a:xfrm>
            <a:off x="673100" y="2667000"/>
            <a:ext cx="84709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behaviors (e.g., physical experiments or</a:t>
            </a:r>
          </a:p>
          <a:p>
            <a:pPr>
              <a:lnSpc>
                <a:spcPts val="3680"/>
              </a:lnSpc>
            </a:pPr>
            <a:endParaRPr lang="en-CA" sz="3200">
              <a:solidFill>
                <a:srgbClr val="000000"/>
              </a:solidFill>
            </a:endParaRPr>
          </a:p>
        </p:txBody>
      </p:sp>
      <p:sp>
        <p:nvSpPr>
          <p:cNvPr id="6" name="TextBox 6"/>
          <p:cNvSpPr txBox="1"/>
          <p:nvPr/>
        </p:nvSpPr>
        <p:spPr>
          <a:xfrm>
            <a:off x="673100" y="3149600"/>
            <a:ext cx="84709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computational simulations)</a:t>
            </a:r>
          </a:p>
          <a:p>
            <a:pPr>
              <a:lnSpc>
                <a:spcPts val="3680"/>
              </a:lnSpc>
            </a:pPr>
            <a:endParaRPr lang="en-CA" sz="3197">
              <a:solidFill>
                <a:srgbClr val="000000"/>
              </a:solidFill>
            </a:endParaRPr>
          </a:p>
        </p:txBody>
      </p:sp>
      <p:sp>
        <p:nvSpPr>
          <p:cNvPr id="7" name="TextBox 7"/>
          <p:cNvSpPr txBox="1"/>
          <p:nvPr/>
        </p:nvSpPr>
        <p:spPr>
          <a:xfrm>
            <a:off x="330200" y="37338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Graphics system for data rendering</a:t>
            </a:r>
          </a:p>
          <a:p>
            <a:pPr>
              <a:lnSpc>
                <a:spcPts val="3680"/>
              </a:lnSpc>
            </a:pPr>
            <a:endParaRPr lang="en-CA" sz="3197">
              <a:solidFill>
                <a:srgbClr val="000000"/>
              </a:solidFill>
            </a:endParaRPr>
          </a:p>
        </p:txBody>
      </p:sp>
      <p:sp>
        <p:nvSpPr>
          <p:cNvPr id="8" name="TextBox 8"/>
          <p:cNvSpPr txBox="1"/>
          <p:nvPr/>
        </p:nvSpPr>
        <p:spPr>
          <a:xfrm>
            <a:off x="330200" y="43180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Image-based techniques</a:t>
            </a:r>
          </a:p>
          <a:p>
            <a:pPr>
              <a:lnSpc>
                <a:spcPts val="3680"/>
              </a:lnSpc>
            </a:pPr>
            <a:endParaRPr lang="en-CA" sz="3197">
              <a:solidFill>
                <a:srgbClr val="000000"/>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Data Sources</a:t>
            </a:r>
          </a:p>
          <a:p>
            <a:pPr>
              <a:lnSpc>
                <a:spcPts val="5060"/>
              </a:lnSpc>
            </a:pPr>
            <a:endParaRPr lang="en-CA" sz="4397">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Scanned, computed, modeled data</a:t>
            </a:r>
          </a:p>
          <a:p>
            <a:pPr>
              <a:lnSpc>
                <a:spcPts val="3680"/>
              </a:lnSpc>
            </a:pPr>
            <a:endParaRPr lang="en-CA" sz="3197">
              <a:solidFill>
                <a:srgbClr val="000000"/>
              </a:solidFill>
            </a:endParaRPr>
          </a:p>
        </p:txBody>
      </p:sp>
      <p:sp>
        <p:nvSpPr>
          <p:cNvPr id="4" name="TextBox 4"/>
          <p:cNvSpPr txBox="1"/>
          <p:nvPr/>
        </p:nvSpPr>
        <p:spPr>
          <a:xfrm>
            <a:off x="330200" y="21717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The first process is data-gathering</a:t>
            </a:r>
          </a:p>
          <a:p>
            <a:pPr>
              <a:lnSpc>
                <a:spcPts val="3680"/>
              </a:lnSpc>
            </a:pPr>
            <a:endParaRPr lang="en-CA" sz="3197">
              <a:solidFill>
                <a:srgbClr val="000000"/>
              </a:solidFill>
            </a:endParaRPr>
          </a:p>
        </p:txBody>
      </p:sp>
      <p:sp>
        <p:nvSpPr>
          <p:cNvPr id="5" name="TextBox 5"/>
          <p:cNvSpPr txBox="1"/>
          <p:nvPr/>
        </p:nvSpPr>
        <p:spPr>
          <a:xfrm>
            <a:off x="330200" y="2755900"/>
            <a:ext cx="88138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 Large variety of data sources</a:t>
            </a:r>
          </a:p>
          <a:p>
            <a:pPr>
              <a:lnSpc>
                <a:spcPts val="3680"/>
              </a:lnSpc>
            </a:pPr>
            <a:endParaRPr lang="en-CA" sz="3200">
              <a:solidFill>
                <a:srgbClr val="000000"/>
              </a:solidFill>
            </a:endParaRPr>
          </a:p>
        </p:txBody>
      </p:sp>
      <p:sp>
        <p:nvSpPr>
          <p:cNvPr id="6" name="TextBox 6"/>
          <p:cNvSpPr txBox="1"/>
          <p:nvPr/>
        </p:nvSpPr>
        <p:spPr>
          <a:xfrm>
            <a:off x="330200" y="33528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Extremely large-scale datasets</a:t>
            </a:r>
          </a:p>
          <a:p>
            <a:pPr>
              <a:lnSpc>
                <a:spcPts val="3680"/>
              </a:lnSpc>
            </a:pPr>
            <a:endParaRPr lang="en-CA" sz="3197">
              <a:solidFill>
                <a:srgbClr val="00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7"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Data Acquisition and Processing</a:t>
            </a:r>
          </a:p>
          <a:p>
            <a:pPr>
              <a:lnSpc>
                <a:spcPts val="5060"/>
              </a:lnSpc>
            </a:pPr>
            <a:endParaRPr lang="en-CA" sz="4397">
              <a:solidFill>
                <a:srgbClr val="000000"/>
              </a:solidFill>
            </a:endParaRPr>
          </a:p>
        </p:txBody>
      </p:sp>
      <p:sp>
        <p:nvSpPr>
          <p:cNvPr id="3" name="TextBox 3"/>
          <p:cNvSpPr txBox="1"/>
          <p:nvPr/>
        </p:nvSpPr>
        <p:spPr>
          <a:xfrm>
            <a:off x="330200" y="15494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Pixels and voxels</a:t>
            </a:r>
          </a:p>
          <a:p>
            <a:pPr>
              <a:lnSpc>
                <a:spcPts val="3220"/>
              </a:lnSpc>
            </a:pPr>
            <a:endParaRPr lang="en-CA" sz="2802">
              <a:solidFill>
                <a:srgbClr val="000000"/>
              </a:solidFill>
            </a:endParaRPr>
          </a:p>
        </p:txBody>
      </p:sp>
      <p:sp>
        <p:nvSpPr>
          <p:cNvPr id="4" name="TextBox 4"/>
          <p:cNvSpPr txBox="1"/>
          <p:nvPr/>
        </p:nvSpPr>
        <p:spPr>
          <a:xfrm>
            <a:off x="330200" y="20193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Regular &amp; irregular grids</a:t>
            </a:r>
          </a:p>
          <a:p>
            <a:pPr>
              <a:lnSpc>
                <a:spcPts val="3220"/>
              </a:lnSpc>
            </a:pPr>
            <a:endParaRPr lang="en-CA" sz="2802">
              <a:solidFill>
                <a:srgbClr val="000000"/>
              </a:solidFill>
            </a:endParaRPr>
          </a:p>
        </p:txBody>
      </p:sp>
      <p:sp>
        <p:nvSpPr>
          <p:cNvPr id="5" name="TextBox 5"/>
          <p:cNvSpPr txBox="1"/>
          <p:nvPr/>
        </p:nvSpPr>
        <p:spPr>
          <a:xfrm>
            <a:off x="330200" y="24892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Numerical simulations</a:t>
            </a:r>
          </a:p>
          <a:p>
            <a:pPr>
              <a:lnSpc>
                <a:spcPts val="3220"/>
              </a:lnSpc>
            </a:pPr>
            <a:endParaRPr lang="en-CA" sz="2804">
              <a:solidFill>
                <a:srgbClr val="000000"/>
              </a:solidFill>
            </a:endParaRPr>
          </a:p>
        </p:txBody>
      </p:sp>
      <p:sp>
        <p:nvSpPr>
          <p:cNvPr id="6" name="TextBox 6"/>
          <p:cNvSpPr txBox="1"/>
          <p:nvPr/>
        </p:nvSpPr>
        <p:spPr>
          <a:xfrm>
            <a:off x="330200" y="29591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Surface or volumetric data</a:t>
            </a:r>
          </a:p>
          <a:p>
            <a:pPr>
              <a:lnSpc>
                <a:spcPts val="3220"/>
              </a:lnSpc>
            </a:pPr>
            <a:endParaRPr lang="en-CA" sz="2802">
              <a:solidFill>
                <a:srgbClr val="000000"/>
              </a:solidFill>
            </a:endParaRPr>
          </a:p>
        </p:txBody>
      </p:sp>
      <p:sp>
        <p:nvSpPr>
          <p:cNvPr id="7" name="TextBox 7"/>
          <p:cNvSpPr txBox="1"/>
          <p:nvPr/>
        </p:nvSpPr>
        <p:spPr>
          <a:xfrm>
            <a:off x="330200" y="34290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Scalar, vector, tensor data with multiple attributes</a:t>
            </a:r>
          </a:p>
          <a:p>
            <a:pPr>
              <a:lnSpc>
                <a:spcPts val="3220"/>
              </a:lnSpc>
            </a:pPr>
            <a:endParaRPr lang="en-CA" sz="2802">
              <a:solidFill>
                <a:srgbClr val="000000"/>
              </a:solidFill>
            </a:endParaRPr>
          </a:p>
        </p:txBody>
      </p:sp>
      <p:sp>
        <p:nvSpPr>
          <p:cNvPr id="8" name="TextBox 8"/>
          <p:cNvSpPr txBox="1"/>
          <p:nvPr/>
        </p:nvSpPr>
        <p:spPr>
          <a:xfrm>
            <a:off x="330200" y="38989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Higher-dimensional and/or time-varying data</a:t>
            </a:r>
          </a:p>
          <a:p>
            <a:pPr>
              <a:lnSpc>
                <a:spcPts val="3220"/>
              </a:lnSpc>
            </a:pPr>
            <a:endParaRPr lang="en-CA" sz="2802">
              <a:solidFill>
                <a:srgbClr val="000000"/>
              </a:solidFill>
            </a:endParaRPr>
          </a:p>
        </p:txBody>
      </p:sp>
      <p:sp>
        <p:nvSpPr>
          <p:cNvPr id="9" name="TextBox 9"/>
          <p:cNvSpPr txBox="1"/>
          <p:nvPr/>
        </p:nvSpPr>
        <p:spPr>
          <a:xfrm>
            <a:off x="330200" y="43688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Popular techniques</a:t>
            </a:r>
          </a:p>
          <a:p>
            <a:pPr>
              <a:lnSpc>
                <a:spcPts val="3220"/>
              </a:lnSpc>
            </a:pPr>
            <a:endParaRPr lang="en-CA" sz="2802">
              <a:solidFill>
                <a:srgbClr val="000000"/>
              </a:solidFill>
            </a:endParaRPr>
          </a:p>
        </p:txBody>
      </p:sp>
      <p:sp>
        <p:nvSpPr>
          <p:cNvPr id="10" name="TextBox 10"/>
          <p:cNvSpPr txBox="1"/>
          <p:nvPr/>
        </p:nvSpPr>
        <p:spPr>
          <a:xfrm>
            <a:off x="787400" y="4838700"/>
            <a:ext cx="8356600" cy="787400"/>
          </a:xfrm>
          <a:prstGeom prst="rect">
            <a:avLst/>
          </a:prstGeom>
          <a:noFill/>
        </p:spPr>
        <p:txBody>
          <a:bodyPr vert="horz" wrap="none" lIns="0" tIns="0" rIns="0" bIns="0" rtlCol="0">
            <a:spAutoFit/>
          </a:bodyPr>
          <a:lstStyle/>
          <a:p>
            <a:pPr>
              <a:lnSpc>
                <a:spcPts val="2600"/>
              </a:lnSpc>
            </a:pPr>
            <a:r>
              <a:rPr lang="en-CA" sz="2400" smtClean="0">
                <a:solidFill>
                  <a:srgbClr val="FFFFFF"/>
                </a:solidFill>
                <a:latin typeface="Times New Roman"/>
                <a:cs typeface="Times New Roman"/>
              </a:rPr>
              <a:t>- Contouring, iso-surfaces, triangulation, marching cubes,</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FF"/>
                </a:solidFill>
                <a:latin typeface="Times New Roman"/>
                <a:cs typeface="Times New Roman"/>
              </a:rPr>
              <a:t>slicing, segmentation, volume rendering, reconstruction</a:t>
            </a:r>
          </a:p>
          <a:p>
            <a:pPr>
              <a:lnSpc>
                <a:spcPts val="2600"/>
              </a:lnSpc>
            </a:pPr>
            <a:endParaRPr lang="en-CA" sz="2400">
              <a:solidFill>
                <a:srgbClr val="000000"/>
              </a:solidFill>
            </a:endParaRPr>
          </a:p>
        </p:txBody>
      </p:sp>
      <p:sp>
        <p:nvSpPr>
          <p:cNvPr id="11" name="TextBox 11"/>
          <p:cNvSpPr txBox="1"/>
          <p:nvPr/>
        </p:nvSpPr>
        <p:spPr>
          <a:xfrm>
            <a:off x="330200" y="55626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Image-based processing techniques</a:t>
            </a:r>
          </a:p>
          <a:p>
            <a:pPr>
              <a:lnSpc>
                <a:spcPts val="3220"/>
              </a:lnSpc>
            </a:pPr>
            <a:endParaRPr lang="en-CA" sz="2802">
              <a:solidFill>
                <a:srgbClr val="000000"/>
              </a:solidFill>
            </a:endParaRPr>
          </a:p>
        </p:txBody>
      </p:sp>
      <p:sp>
        <p:nvSpPr>
          <p:cNvPr id="12" name="TextBox 12"/>
          <p:cNvSpPr txBox="1"/>
          <p:nvPr/>
        </p:nvSpPr>
        <p:spPr>
          <a:xfrm>
            <a:off x="787400" y="60325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Sampling, filtering, anti-aliasing, image analysis and</a:t>
            </a:r>
          </a:p>
          <a:p>
            <a:pPr>
              <a:lnSpc>
                <a:spcPts val="2760"/>
              </a:lnSpc>
            </a:pPr>
            <a:endParaRPr lang="en-CA" sz="2400">
              <a:solidFill>
                <a:srgbClr val="000000"/>
              </a:solidFill>
            </a:endParaRPr>
          </a:p>
        </p:txBody>
      </p:sp>
      <p:sp>
        <p:nvSpPr>
          <p:cNvPr id="13" name="TextBox 13"/>
          <p:cNvSpPr txBox="1"/>
          <p:nvPr/>
        </p:nvSpPr>
        <p:spPr>
          <a:xfrm>
            <a:off x="1079500" y="6337300"/>
            <a:ext cx="1828800" cy="457200"/>
          </a:xfrm>
          <a:prstGeom prst="rect">
            <a:avLst/>
          </a:prstGeom>
          <a:noFill/>
        </p:spPr>
        <p:txBody>
          <a:bodyPr vert="horz" wrap="none" lIns="0" tIns="0" rIns="0" bIns="0" rtlCol="0">
            <a:spAutoFit/>
          </a:bodyPr>
          <a:lstStyle/>
          <a:p>
            <a:pPr>
              <a:lnSpc>
                <a:spcPts val="2660"/>
              </a:lnSpc>
            </a:pPr>
            <a:r>
              <a:rPr lang="en-CA" sz="2400" smtClean="0">
                <a:solidFill>
                  <a:srgbClr val="FFFFFF"/>
                </a:solidFill>
                <a:latin typeface="Times New Roman"/>
                <a:cs typeface="Times New Roman"/>
              </a:rPr>
              <a:t>manipulation</a:t>
            </a:r>
          </a:p>
          <a:p>
            <a:pPr>
              <a:lnSpc>
                <a:spcPts val="2660"/>
              </a:lnSpc>
            </a:pPr>
            <a:endParaRPr lang="en-CA" sz="2400" smtClean="0">
              <a:solidFill>
                <a:srgbClr val="FFFFFF"/>
              </a:solidFill>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Movies</a:t>
            </a:r>
          </a:p>
          <a:p>
            <a:pPr>
              <a:lnSpc>
                <a:spcPts val="5060"/>
              </a:lnSpc>
            </a:pPr>
            <a:endParaRPr lang="en-CA" sz="4397">
              <a:solidFill>
                <a:srgbClr val="000000"/>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508000" y="736600"/>
            <a:ext cx="86360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Information Domain</a:t>
            </a:r>
          </a:p>
          <a:p>
            <a:pPr>
              <a:lnSpc>
                <a:spcPts val="5060"/>
              </a:lnSpc>
            </a:pPr>
            <a:endParaRPr lang="en-CA" sz="4397">
              <a:solidFill>
                <a:srgbClr val="000000"/>
              </a:solidFill>
            </a:endParaRPr>
          </a:p>
        </p:txBody>
      </p:sp>
      <p:sp>
        <p:nvSpPr>
          <p:cNvPr id="3" name="TextBox 3"/>
          <p:cNvSpPr txBox="1"/>
          <p:nvPr/>
        </p:nvSpPr>
        <p:spPr>
          <a:xfrm>
            <a:off x="330200" y="15367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Sciences (e.g., statistics, physics)</a:t>
            </a:r>
          </a:p>
          <a:p>
            <a:pPr>
              <a:lnSpc>
                <a:spcPts val="3680"/>
              </a:lnSpc>
            </a:pPr>
            <a:endParaRPr lang="en-CA" sz="3197">
              <a:solidFill>
                <a:srgbClr val="000000"/>
              </a:solidFill>
            </a:endParaRPr>
          </a:p>
        </p:txBody>
      </p:sp>
      <p:sp>
        <p:nvSpPr>
          <p:cNvPr id="4" name="TextBox 4"/>
          <p:cNvSpPr txBox="1"/>
          <p:nvPr/>
        </p:nvSpPr>
        <p:spPr>
          <a:xfrm>
            <a:off x="330200" y="20828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Engineering (e.g., empirical observations for</a:t>
            </a:r>
          </a:p>
          <a:p>
            <a:pPr>
              <a:lnSpc>
                <a:spcPts val="3680"/>
              </a:lnSpc>
            </a:pPr>
            <a:endParaRPr lang="en-CA" sz="3197">
              <a:solidFill>
                <a:srgbClr val="000000"/>
              </a:solidFill>
            </a:endParaRPr>
          </a:p>
        </p:txBody>
      </p:sp>
      <p:sp>
        <p:nvSpPr>
          <p:cNvPr id="5" name="TextBox 5"/>
          <p:cNvSpPr txBox="1"/>
          <p:nvPr/>
        </p:nvSpPr>
        <p:spPr>
          <a:xfrm>
            <a:off x="673100" y="2540000"/>
            <a:ext cx="8470900" cy="609600"/>
          </a:xfrm>
          <a:prstGeom prst="rect">
            <a:avLst/>
          </a:prstGeom>
          <a:noFill/>
        </p:spPr>
        <p:txBody>
          <a:bodyPr vert="horz" wrap="none" lIns="0" tIns="0" rIns="0" bIns="0" rtlCol="0">
            <a:spAutoFit/>
          </a:bodyPr>
          <a:lstStyle/>
          <a:p>
            <a:pPr>
              <a:lnSpc>
                <a:spcPts val="3460"/>
              </a:lnSpc>
            </a:pPr>
            <a:r>
              <a:rPr lang="en-CA" sz="3200" smtClean="0">
                <a:solidFill>
                  <a:srgbClr val="FFFF00"/>
                </a:solidFill>
                <a:latin typeface="Times New Roman"/>
                <a:cs typeface="Times New Roman"/>
              </a:rPr>
              <a:t>quality control)</a:t>
            </a:r>
          </a:p>
          <a:p>
            <a:pPr>
              <a:lnSpc>
                <a:spcPts val="3460"/>
              </a:lnSpc>
            </a:pPr>
            <a:endParaRPr lang="en-CA" sz="3200">
              <a:solidFill>
                <a:srgbClr val="000000"/>
              </a:solidFill>
            </a:endParaRPr>
          </a:p>
        </p:txBody>
      </p:sp>
      <p:sp>
        <p:nvSpPr>
          <p:cNvPr id="6" name="TextBox 6"/>
          <p:cNvSpPr txBox="1"/>
          <p:nvPr/>
        </p:nvSpPr>
        <p:spPr>
          <a:xfrm>
            <a:off x="330200" y="30480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Social events (e.g., population census)</a:t>
            </a:r>
          </a:p>
          <a:p>
            <a:pPr>
              <a:lnSpc>
                <a:spcPts val="3680"/>
              </a:lnSpc>
            </a:pPr>
            <a:endParaRPr lang="en-CA" sz="3197">
              <a:solidFill>
                <a:srgbClr val="000000"/>
              </a:solidFill>
            </a:endParaRPr>
          </a:p>
        </p:txBody>
      </p:sp>
      <p:sp>
        <p:nvSpPr>
          <p:cNvPr id="7" name="TextBox 7"/>
          <p:cNvSpPr txBox="1"/>
          <p:nvPr/>
        </p:nvSpPr>
        <p:spPr>
          <a:xfrm>
            <a:off x="330200" y="35941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Economic activities (e.g., stock trading)</a:t>
            </a:r>
          </a:p>
          <a:p>
            <a:pPr>
              <a:lnSpc>
                <a:spcPts val="3680"/>
              </a:lnSpc>
            </a:pPr>
            <a:endParaRPr lang="en-CA" sz="3197">
              <a:solidFill>
                <a:srgbClr val="000000"/>
              </a:solidFill>
            </a:endParaRPr>
          </a:p>
        </p:txBody>
      </p:sp>
      <p:sp>
        <p:nvSpPr>
          <p:cNvPr id="8" name="TextBox 8"/>
          <p:cNvSpPr txBox="1"/>
          <p:nvPr/>
        </p:nvSpPr>
        <p:spPr>
          <a:xfrm>
            <a:off x="330200" y="4152900"/>
            <a:ext cx="8813800" cy="1498600"/>
          </a:xfrm>
          <a:prstGeom prst="rect">
            <a:avLst/>
          </a:prstGeom>
          <a:noFill/>
        </p:spPr>
        <p:txBody>
          <a:bodyPr vert="horz" wrap="none" lIns="0" tIns="0" rIns="0" bIns="0" rtlCol="0">
            <a:spAutoFit/>
          </a:bodyPr>
          <a:lstStyle/>
          <a:p>
            <a:pPr>
              <a:lnSpc>
                <a:spcPts val="3450"/>
              </a:lnSpc>
            </a:pPr>
            <a:r>
              <a:rPr lang="en-CA" sz="3197" smtClean="0">
                <a:solidFill>
                  <a:srgbClr val="FFFF00"/>
                </a:solidFill>
                <a:latin typeface="Times New Roman"/>
                <a:cs typeface="Times New Roman"/>
              </a:rPr>
              <a:t>• Medicine (e.g., computed tomograph (CT),</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magnetic resonance imaging (MRI), X-rays,</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ultrasound, various imaging modalities)</a:t>
            </a:r>
          </a:p>
          <a:p>
            <a:pPr>
              <a:lnSpc>
                <a:spcPts val="3450"/>
              </a:lnSpc>
            </a:pPr>
            <a:endParaRPr lang="en-CA" sz="3197">
              <a:solidFill>
                <a:srgbClr val="000000"/>
              </a:solidFill>
            </a:endParaRPr>
          </a:p>
        </p:txBody>
      </p:sp>
      <p:sp>
        <p:nvSpPr>
          <p:cNvPr id="9" name="TextBox 9"/>
          <p:cNvSpPr txBox="1"/>
          <p:nvPr/>
        </p:nvSpPr>
        <p:spPr>
          <a:xfrm>
            <a:off x="330200" y="5537200"/>
            <a:ext cx="88138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 Geology</a:t>
            </a:r>
          </a:p>
          <a:p>
            <a:pPr>
              <a:lnSpc>
                <a:spcPts val="3680"/>
              </a:lnSpc>
            </a:pPr>
            <a:endParaRPr lang="en-CA" sz="3200">
              <a:solidFill>
                <a:srgbClr val="00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6"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Information Domain</a:t>
            </a:r>
          </a:p>
          <a:p>
            <a:pPr>
              <a:lnSpc>
                <a:spcPts val="5060"/>
              </a:lnSpc>
            </a:pPr>
            <a:endParaRPr lang="en-CA" sz="4397">
              <a:solidFill>
                <a:srgbClr val="000000"/>
              </a:solidFill>
            </a:endParaRPr>
          </a:p>
        </p:txBody>
      </p:sp>
      <p:sp>
        <p:nvSpPr>
          <p:cNvPr id="3" name="TextBox 3"/>
          <p:cNvSpPr txBox="1"/>
          <p:nvPr/>
        </p:nvSpPr>
        <p:spPr>
          <a:xfrm>
            <a:off x="330200" y="1562100"/>
            <a:ext cx="8813800" cy="927100"/>
          </a:xfrm>
          <a:prstGeom prst="rect">
            <a:avLst/>
          </a:prstGeom>
          <a:noFill/>
        </p:spPr>
        <p:txBody>
          <a:bodyPr vert="horz" wrap="none" lIns="0" tIns="0" rIns="0" bIns="0" rtlCol="0">
            <a:spAutoFit/>
          </a:bodyPr>
          <a:lstStyle/>
          <a:p>
            <a:pPr>
              <a:lnSpc>
                <a:spcPts val="3100"/>
              </a:lnSpc>
            </a:pPr>
            <a:r>
              <a:rPr lang="en-CA" sz="2802" dirty="0" smtClean="0">
                <a:solidFill>
                  <a:srgbClr val="FFFF00"/>
                </a:solidFill>
                <a:latin typeface="Times New Roman"/>
                <a:cs typeface="Times New Roman"/>
              </a:rPr>
              <a:t>• Biology (e.g., electronic microscopes, DNA sequences,</a:t>
            </a:r>
            <a:r>
              <a:rPr lang="en-CA" sz="2802" dirty="0" smtClean="0">
                <a:solidFill>
                  <a:srgbClr val="000000"/>
                </a:solidFill>
                <a:latin typeface="Times New Roman"/>
              </a:rPr>
              <a:t/>
            </a:r>
            <a:br>
              <a:rPr lang="en-CA" sz="2802" dirty="0" smtClean="0">
                <a:solidFill>
                  <a:srgbClr val="000000"/>
                </a:solidFill>
                <a:latin typeface="Times New Roman"/>
              </a:rPr>
            </a:br>
            <a:r>
              <a:rPr lang="en-CA" sz="2802" dirty="0" smtClean="0">
                <a:solidFill>
                  <a:srgbClr val="FFFF00"/>
                </a:solidFill>
                <a:latin typeface="Times New Roman"/>
                <a:cs typeface="Times New Roman"/>
              </a:rPr>
              <a:t>molecular models, drug design)</a:t>
            </a:r>
          </a:p>
          <a:p>
            <a:pPr>
              <a:lnSpc>
                <a:spcPts val="3100"/>
              </a:lnSpc>
            </a:pPr>
            <a:endParaRPr lang="en-CA" sz="2802" dirty="0">
              <a:solidFill>
                <a:srgbClr val="000000"/>
              </a:solidFill>
            </a:endParaRPr>
          </a:p>
        </p:txBody>
      </p:sp>
      <p:sp>
        <p:nvSpPr>
          <p:cNvPr id="4" name="TextBox 4"/>
          <p:cNvSpPr txBox="1"/>
          <p:nvPr/>
        </p:nvSpPr>
        <p:spPr>
          <a:xfrm>
            <a:off x="330200" y="24003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Computer-based simulations (e.g., computational fluid</a:t>
            </a:r>
          </a:p>
          <a:p>
            <a:pPr>
              <a:lnSpc>
                <a:spcPts val="3220"/>
              </a:lnSpc>
            </a:pPr>
            <a:endParaRPr lang="en-CA" sz="2804">
              <a:solidFill>
                <a:srgbClr val="000000"/>
              </a:solidFill>
            </a:endParaRPr>
          </a:p>
        </p:txBody>
      </p:sp>
      <p:sp>
        <p:nvSpPr>
          <p:cNvPr id="5" name="TextBox 5"/>
          <p:cNvSpPr txBox="1"/>
          <p:nvPr/>
        </p:nvSpPr>
        <p:spPr>
          <a:xfrm>
            <a:off x="673100" y="2806700"/>
            <a:ext cx="8470900" cy="927100"/>
          </a:xfrm>
          <a:prstGeom prst="rect">
            <a:avLst/>
          </a:prstGeom>
          <a:noFill/>
        </p:spPr>
        <p:txBody>
          <a:bodyPr vert="horz" wrap="none" lIns="0" tIns="0" rIns="0" bIns="0" rtlCol="0">
            <a:spAutoFit/>
          </a:bodyPr>
          <a:lstStyle/>
          <a:p>
            <a:pPr>
              <a:lnSpc>
                <a:spcPts val="3000"/>
              </a:lnSpc>
            </a:pPr>
            <a:r>
              <a:rPr lang="en-CA" sz="2802" dirty="0" smtClean="0">
                <a:solidFill>
                  <a:srgbClr val="FFFF00"/>
                </a:solidFill>
                <a:latin typeface="Times New Roman"/>
                <a:cs typeface="Times New Roman"/>
              </a:rPr>
              <a:t>dynamics, differential equation solver, finite element</a:t>
            </a:r>
            <a:r>
              <a:rPr lang="en-CA" sz="2802" dirty="0" smtClean="0">
                <a:solidFill>
                  <a:srgbClr val="000000"/>
                </a:solidFill>
                <a:latin typeface="Times New Roman"/>
              </a:rPr>
              <a:t/>
            </a:r>
            <a:br>
              <a:rPr lang="en-CA" sz="2802" dirty="0" smtClean="0">
                <a:solidFill>
                  <a:srgbClr val="000000"/>
                </a:solidFill>
                <a:latin typeface="Times New Roman"/>
              </a:rPr>
            </a:br>
            <a:r>
              <a:rPr lang="en-CA" sz="2802" dirty="0" smtClean="0">
                <a:solidFill>
                  <a:srgbClr val="FFFF00"/>
                </a:solidFill>
                <a:latin typeface="Times New Roman"/>
                <a:cs typeface="Times New Roman"/>
              </a:rPr>
              <a:t>analysis)</a:t>
            </a:r>
          </a:p>
          <a:p>
            <a:pPr>
              <a:lnSpc>
                <a:spcPts val="3000"/>
              </a:lnSpc>
            </a:pPr>
            <a:endParaRPr lang="en-CA" sz="2802" dirty="0">
              <a:solidFill>
                <a:srgbClr val="000000"/>
              </a:solidFill>
            </a:endParaRPr>
          </a:p>
        </p:txBody>
      </p:sp>
      <p:sp>
        <p:nvSpPr>
          <p:cNvPr id="6" name="TextBox 6"/>
          <p:cNvSpPr txBox="1"/>
          <p:nvPr/>
        </p:nvSpPr>
        <p:spPr>
          <a:xfrm>
            <a:off x="330200" y="3657600"/>
            <a:ext cx="8813800" cy="927100"/>
          </a:xfrm>
          <a:prstGeom prst="rect">
            <a:avLst/>
          </a:prstGeom>
          <a:noFill/>
        </p:spPr>
        <p:txBody>
          <a:bodyPr vert="horz" wrap="none" lIns="0" tIns="0" rIns="0" bIns="0" rtlCol="0">
            <a:spAutoFit/>
          </a:bodyPr>
          <a:lstStyle/>
          <a:p>
            <a:pPr>
              <a:lnSpc>
                <a:spcPts val="3000"/>
              </a:lnSpc>
            </a:pPr>
            <a:r>
              <a:rPr lang="en-CA" sz="2802" smtClean="0">
                <a:solidFill>
                  <a:srgbClr val="FFFF00"/>
                </a:solidFill>
                <a:latin typeface="Times New Roman"/>
                <a:cs typeface="Times New Roman"/>
              </a:rPr>
              <a:t>• Satellite data (e.g., earth resource, military intelligence,</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00"/>
                </a:solidFill>
                <a:latin typeface="Times New Roman"/>
                <a:cs typeface="Times New Roman"/>
              </a:rPr>
              <a:t>weather and atmospheric data)</a:t>
            </a:r>
          </a:p>
          <a:p>
            <a:pPr>
              <a:lnSpc>
                <a:spcPts val="3000"/>
              </a:lnSpc>
            </a:pPr>
            <a:endParaRPr lang="en-CA" sz="2802">
              <a:solidFill>
                <a:srgbClr val="000000"/>
              </a:solidFill>
            </a:endParaRPr>
          </a:p>
        </p:txBody>
      </p:sp>
      <p:sp>
        <p:nvSpPr>
          <p:cNvPr id="7" name="TextBox 7"/>
          <p:cNvSpPr txBox="1"/>
          <p:nvPr/>
        </p:nvSpPr>
        <p:spPr>
          <a:xfrm>
            <a:off x="330200" y="44958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Spacecraft data (e.g., planetary data)</a:t>
            </a:r>
          </a:p>
          <a:p>
            <a:pPr>
              <a:lnSpc>
                <a:spcPts val="3220"/>
              </a:lnSpc>
            </a:pPr>
            <a:endParaRPr lang="en-CA" sz="2802">
              <a:solidFill>
                <a:srgbClr val="000000"/>
              </a:solidFill>
            </a:endParaRPr>
          </a:p>
        </p:txBody>
      </p:sp>
      <p:sp>
        <p:nvSpPr>
          <p:cNvPr id="8" name="TextBox 8"/>
          <p:cNvSpPr txBox="1"/>
          <p:nvPr/>
        </p:nvSpPr>
        <p:spPr>
          <a:xfrm>
            <a:off x="330200" y="49657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Radio telescope, atmospheric radar, ocean sonar, etc.</a:t>
            </a:r>
          </a:p>
          <a:p>
            <a:pPr>
              <a:lnSpc>
                <a:spcPts val="3220"/>
              </a:lnSpc>
            </a:pPr>
            <a:endParaRPr lang="en-CA" sz="2802">
              <a:solidFill>
                <a:srgbClr val="000000"/>
              </a:solidFill>
            </a:endParaRPr>
          </a:p>
        </p:txBody>
      </p:sp>
      <p:sp>
        <p:nvSpPr>
          <p:cNvPr id="9" name="TextBox 9"/>
          <p:cNvSpPr txBox="1"/>
          <p:nvPr/>
        </p:nvSpPr>
        <p:spPr>
          <a:xfrm>
            <a:off x="330200" y="54356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Instrumental devices recording geophysical and seismic</a:t>
            </a:r>
          </a:p>
          <a:p>
            <a:pPr>
              <a:lnSpc>
                <a:spcPts val="3220"/>
              </a:lnSpc>
            </a:pPr>
            <a:endParaRPr lang="en-CA" sz="2804">
              <a:solidFill>
                <a:srgbClr val="000000"/>
              </a:solidFill>
            </a:endParaRPr>
          </a:p>
        </p:txBody>
      </p:sp>
      <p:sp>
        <p:nvSpPr>
          <p:cNvPr id="10" name="TextBox 10"/>
          <p:cNvSpPr txBox="1"/>
          <p:nvPr/>
        </p:nvSpPr>
        <p:spPr>
          <a:xfrm>
            <a:off x="673100" y="5829300"/>
            <a:ext cx="8470900" cy="533400"/>
          </a:xfrm>
          <a:prstGeom prst="rect">
            <a:avLst/>
          </a:prstGeom>
          <a:noFill/>
        </p:spPr>
        <p:txBody>
          <a:bodyPr vert="horz" wrap="none" lIns="0" tIns="0" rIns="0" bIns="0" rtlCol="0">
            <a:spAutoFit/>
          </a:bodyPr>
          <a:lstStyle/>
          <a:p>
            <a:pPr>
              <a:lnSpc>
                <a:spcPts val="3070"/>
              </a:lnSpc>
            </a:pPr>
            <a:r>
              <a:rPr lang="en-CA" sz="2802" smtClean="0">
                <a:solidFill>
                  <a:srgbClr val="FFFF00"/>
                </a:solidFill>
                <a:latin typeface="Times New Roman"/>
                <a:cs typeface="Times New Roman"/>
              </a:rPr>
              <a:t>activities (e.g., earthquake)</a:t>
            </a:r>
          </a:p>
          <a:p>
            <a:pPr>
              <a:lnSpc>
                <a:spcPts val="3070"/>
              </a:lnSpc>
            </a:pPr>
            <a:endParaRPr lang="en-CA" sz="2802" dirty="0">
              <a:solidFill>
                <a:srgbClr val="000000"/>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3"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Graphics and Visualization</a:t>
            </a:r>
          </a:p>
          <a:p>
            <a:pPr>
              <a:lnSpc>
                <a:spcPts val="5060"/>
              </a:lnSpc>
            </a:pPr>
            <a:endParaRPr lang="en-CA" sz="4397">
              <a:solidFill>
                <a:srgbClr val="000000"/>
              </a:solidFill>
            </a:endParaRPr>
          </a:p>
        </p:txBody>
      </p:sp>
      <p:grpSp>
        <p:nvGrpSpPr>
          <p:cNvPr id="8" name="Group 7"/>
          <p:cNvGrpSpPr/>
          <p:nvPr/>
        </p:nvGrpSpPr>
        <p:grpSpPr>
          <a:xfrm>
            <a:off x="749300" y="1752600"/>
            <a:ext cx="7975600" cy="2832100"/>
            <a:chOff x="330200" y="1587500"/>
            <a:chExt cx="8813800" cy="2832100"/>
          </a:xfrm>
        </p:grpSpPr>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dirty="0" smtClean="0">
                  <a:solidFill>
                    <a:srgbClr val="FFFF00"/>
                  </a:solidFill>
                  <a:latin typeface="Times New Roman"/>
                  <a:cs typeface="Times New Roman"/>
                </a:rPr>
                <a:t>• Data acquisition, representation, and modeling</a:t>
              </a:r>
            </a:p>
            <a:p>
              <a:pPr>
                <a:lnSpc>
                  <a:spcPts val="3680"/>
                </a:lnSpc>
              </a:pPr>
              <a:endParaRPr lang="en-CA" sz="3197" dirty="0">
                <a:solidFill>
                  <a:srgbClr val="000000"/>
                </a:solidFill>
              </a:endParaRPr>
            </a:p>
          </p:txBody>
        </p:sp>
        <p:sp>
          <p:nvSpPr>
            <p:cNvPr id="4" name="TextBox 4"/>
            <p:cNvSpPr txBox="1"/>
            <p:nvPr/>
          </p:nvSpPr>
          <p:spPr>
            <a:xfrm>
              <a:off x="330200" y="21717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Imaging processing</a:t>
              </a:r>
            </a:p>
            <a:p>
              <a:pPr>
                <a:lnSpc>
                  <a:spcPts val="3680"/>
                </a:lnSpc>
              </a:pPr>
              <a:endParaRPr lang="en-CA" sz="3197">
                <a:solidFill>
                  <a:srgbClr val="000000"/>
                </a:solidFill>
              </a:endParaRPr>
            </a:p>
          </p:txBody>
        </p:sp>
        <p:sp>
          <p:nvSpPr>
            <p:cNvPr id="5" name="TextBox 5"/>
            <p:cNvSpPr txBox="1"/>
            <p:nvPr/>
          </p:nvSpPr>
          <p:spPr>
            <a:xfrm>
              <a:off x="330200" y="2755900"/>
              <a:ext cx="88138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 Visualization (displaying) methods and</a:t>
              </a:r>
            </a:p>
            <a:p>
              <a:pPr>
                <a:lnSpc>
                  <a:spcPts val="3680"/>
                </a:lnSpc>
              </a:pPr>
              <a:endParaRPr lang="en-CA" sz="3200">
                <a:solidFill>
                  <a:srgbClr val="000000"/>
                </a:solidFill>
              </a:endParaRPr>
            </a:p>
          </p:txBody>
        </p:sp>
        <p:sp>
          <p:nvSpPr>
            <p:cNvPr id="6" name="TextBox 6"/>
            <p:cNvSpPr txBox="1"/>
            <p:nvPr/>
          </p:nvSpPr>
          <p:spPr>
            <a:xfrm>
              <a:off x="673100" y="3251200"/>
              <a:ext cx="84709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algorithms</a:t>
              </a:r>
            </a:p>
            <a:p>
              <a:pPr>
                <a:lnSpc>
                  <a:spcPts val="3680"/>
                </a:lnSpc>
              </a:pPr>
              <a:endParaRPr lang="en-CA" sz="3197">
                <a:solidFill>
                  <a:srgbClr val="000000"/>
                </a:solidFill>
              </a:endParaRPr>
            </a:p>
          </p:txBody>
        </p:sp>
        <p:sp>
          <p:nvSpPr>
            <p:cNvPr id="7" name="TextBox 7"/>
            <p:cNvSpPr txBox="1"/>
            <p:nvPr/>
          </p:nvSpPr>
          <p:spPr>
            <a:xfrm>
              <a:off x="330200" y="38354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More advanced research topics</a:t>
              </a:r>
            </a:p>
            <a:p>
              <a:pPr>
                <a:lnSpc>
                  <a:spcPts val="3680"/>
                </a:lnSpc>
              </a:pPr>
              <a:endParaRPr lang="en-CA" sz="3197">
                <a:solidFill>
                  <a:srgbClr val="000000"/>
                </a:solidFill>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dirty="0" smtClean="0">
                <a:solidFill>
                  <a:srgbClr val="FFFF00"/>
                </a:solidFill>
                <a:latin typeface="Tahoma"/>
                <a:cs typeface="Tahoma"/>
              </a:rPr>
              <a:t>Pathway to Success</a:t>
            </a:r>
          </a:p>
          <a:p>
            <a:pPr>
              <a:lnSpc>
                <a:spcPts val="5060"/>
              </a:lnSpc>
            </a:pPr>
            <a:endParaRPr lang="en-CA" sz="4397" dirty="0">
              <a:solidFill>
                <a:srgbClr val="000000"/>
              </a:solidFill>
            </a:endParaRPr>
          </a:p>
        </p:txBody>
      </p:sp>
      <p:grpSp>
        <p:nvGrpSpPr>
          <p:cNvPr id="10" name="Group 9"/>
          <p:cNvGrpSpPr/>
          <p:nvPr/>
        </p:nvGrpSpPr>
        <p:grpSpPr>
          <a:xfrm>
            <a:off x="876300" y="1752600"/>
            <a:ext cx="7721600" cy="3606800"/>
            <a:chOff x="330200" y="1587500"/>
            <a:chExt cx="8813800" cy="3606800"/>
          </a:xfrm>
        </p:grpSpPr>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dirty="0" smtClean="0">
                  <a:solidFill>
                    <a:srgbClr val="FFFF00"/>
                  </a:solidFill>
                  <a:latin typeface="Times New Roman"/>
                  <a:cs typeface="Times New Roman"/>
                </a:rPr>
                <a:t>• Highly-motivated</a:t>
              </a:r>
            </a:p>
            <a:p>
              <a:pPr>
                <a:lnSpc>
                  <a:spcPts val="3220"/>
                </a:lnSpc>
              </a:pPr>
              <a:endParaRPr lang="en-CA" sz="2802" dirty="0">
                <a:solidFill>
                  <a:srgbClr val="000000"/>
                </a:solidFill>
              </a:endParaRPr>
            </a:p>
          </p:txBody>
        </p:sp>
        <p:sp>
          <p:nvSpPr>
            <p:cNvPr id="4" name="TextBox 4"/>
            <p:cNvSpPr txBox="1"/>
            <p:nvPr/>
          </p:nvSpPr>
          <p:spPr>
            <a:xfrm>
              <a:off x="330200" y="2108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Hard-working</a:t>
              </a:r>
            </a:p>
            <a:p>
              <a:pPr>
                <a:lnSpc>
                  <a:spcPts val="3220"/>
                </a:lnSpc>
              </a:pPr>
              <a:endParaRPr lang="en-CA" sz="2802">
                <a:solidFill>
                  <a:srgbClr val="000000"/>
                </a:solidFill>
              </a:endParaRPr>
            </a:p>
          </p:txBody>
        </p:sp>
        <p:sp>
          <p:nvSpPr>
            <p:cNvPr id="5" name="TextBox 5"/>
            <p:cNvSpPr txBox="1"/>
            <p:nvPr/>
          </p:nvSpPr>
          <p:spPr>
            <a:xfrm>
              <a:off x="330200" y="2616200"/>
              <a:ext cx="8813800" cy="533400"/>
            </a:xfrm>
            <a:prstGeom prst="rect">
              <a:avLst/>
            </a:prstGeom>
            <a:noFill/>
          </p:spPr>
          <p:txBody>
            <a:bodyPr vert="horz" wrap="none" lIns="0" tIns="0" rIns="0" bIns="0" rtlCol="0">
              <a:spAutoFit/>
            </a:bodyPr>
            <a:lstStyle/>
            <a:p>
              <a:pPr>
                <a:lnSpc>
                  <a:spcPts val="3220"/>
                </a:lnSpc>
              </a:pPr>
              <a:r>
                <a:rPr lang="en-CA" sz="2804" dirty="0" smtClean="0">
                  <a:solidFill>
                    <a:srgbClr val="FFFF00"/>
                  </a:solidFill>
                  <a:latin typeface="Times New Roman"/>
                  <a:cs typeface="Times New Roman"/>
                </a:rPr>
                <a:t>• Start as soon as possible</a:t>
              </a:r>
            </a:p>
            <a:p>
              <a:pPr>
                <a:lnSpc>
                  <a:spcPts val="3220"/>
                </a:lnSpc>
              </a:pPr>
              <a:endParaRPr lang="en-CA" sz="2804" dirty="0">
                <a:solidFill>
                  <a:srgbClr val="000000"/>
                </a:solidFill>
              </a:endParaRPr>
            </a:p>
          </p:txBody>
        </p:sp>
        <p:sp>
          <p:nvSpPr>
            <p:cNvPr id="6" name="TextBox 6"/>
            <p:cNvSpPr txBox="1"/>
            <p:nvPr/>
          </p:nvSpPr>
          <p:spPr>
            <a:xfrm>
              <a:off x="330200" y="3124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Communicate with the instructor on a regular basis</a:t>
              </a:r>
            </a:p>
            <a:p>
              <a:pPr>
                <a:lnSpc>
                  <a:spcPts val="3220"/>
                </a:lnSpc>
              </a:pPr>
              <a:endParaRPr lang="en-CA" sz="2802">
                <a:solidFill>
                  <a:srgbClr val="000000"/>
                </a:solidFill>
              </a:endParaRPr>
            </a:p>
          </p:txBody>
        </p:sp>
        <p:sp>
          <p:nvSpPr>
            <p:cNvPr id="7" name="TextBox 7"/>
            <p:cNvSpPr txBox="1"/>
            <p:nvPr/>
          </p:nvSpPr>
          <p:spPr>
            <a:xfrm>
              <a:off x="330200" y="36449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Actively interact with your fellow students</a:t>
              </a:r>
            </a:p>
            <a:p>
              <a:pPr>
                <a:lnSpc>
                  <a:spcPts val="3220"/>
                </a:lnSpc>
              </a:pPr>
              <a:endParaRPr lang="en-CA" sz="2802">
                <a:solidFill>
                  <a:srgbClr val="000000"/>
                </a:solidFill>
              </a:endParaRPr>
            </a:p>
          </p:txBody>
        </p:sp>
        <p:sp>
          <p:nvSpPr>
            <p:cNvPr id="8" name="TextBox 8"/>
            <p:cNvSpPr txBox="1"/>
            <p:nvPr/>
          </p:nvSpPr>
          <p:spPr>
            <a:xfrm>
              <a:off x="330200" y="41529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Visit university libraries frequently</a:t>
              </a:r>
            </a:p>
            <a:p>
              <a:pPr>
                <a:lnSpc>
                  <a:spcPts val="3220"/>
                </a:lnSpc>
              </a:pPr>
              <a:endParaRPr lang="en-CA" sz="2802">
                <a:solidFill>
                  <a:srgbClr val="000000"/>
                </a:solidFill>
              </a:endParaRPr>
            </a:p>
          </p:txBody>
        </p:sp>
        <p:sp>
          <p:nvSpPr>
            <p:cNvPr id="9" name="TextBox 9"/>
            <p:cNvSpPr txBox="1"/>
            <p:nvPr/>
          </p:nvSpPr>
          <p:spPr>
            <a:xfrm>
              <a:off x="330200" y="46609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Read as many papers as possible</a:t>
              </a:r>
            </a:p>
            <a:p>
              <a:pPr>
                <a:lnSpc>
                  <a:spcPts val="3220"/>
                </a:lnSpc>
              </a:pPr>
              <a:endParaRPr lang="en-CA" sz="2802">
                <a:solidFill>
                  <a:srgbClr val="000000"/>
                </a:solidFill>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 Graphics</a:t>
            </a:r>
          </a:p>
          <a:p>
            <a:pPr>
              <a:lnSpc>
                <a:spcPts val="5060"/>
              </a:lnSpc>
            </a:pPr>
            <a:endParaRPr lang="en-CA" sz="4397">
              <a:solidFill>
                <a:srgbClr val="000000"/>
              </a:solidFill>
            </a:endParaRPr>
          </a:p>
        </p:txBody>
      </p:sp>
      <p:sp>
        <p:nvSpPr>
          <p:cNvPr id="3" name="TextBox 3"/>
          <p:cNvSpPr txBox="1"/>
          <p:nvPr/>
        </p:nvSpPr>
        <p:spPr>
          <a:xfrm>
            <a:off x="330200" y="1574800"/>
            <a:ext cx="8813800" cy="1130300"/>
          </a:xfrm>
          <a:prstGeom prst="rect">
            <a:avLst/>
          </a:prstGeom>
          <a:noFill/>
        </p:spPr>
        <p:txBody>
          <a:bodyPr vert="horz" wrap="none" lIns="0" tIns="0" rIns="0" bIns="0" rtlCol="0">
            <a:spAutoFit/>
          </a:bodyPr>
          <a:lstStyle/>
          <a:p>
            <a:pPr>
              <a:lnSpc>
                <a:spcPts val="3800"/>
              </a:lnSpc>
              <a:tabLst>
                <a:tab pos="342900" algn="l"/>
              </a:tabLst>
            </a:pPr>
            <a:r>
              <a:rPr lang="en-CA" sz="3197" smtClean="0">
                <a:solidFill>
                  <a:srgbClr val="FFFF00"/>
                </a:solidFill>
                <a:latin typeface="Times New Roman"/>
                <a:cs typeface="Times New Roman"/>
              </a:rPr>
              <a:t>•	“The purpose of scientific computing is insight,</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not numbers,”  by Richard Hamming many years</a:t>
            </a:r>
          </a:p>
          <a:p>
            <a:pPr>
              <a:lnSpc>
                <a:spcPts val="3800"/>
              </a:lnSpc>
            </a:pPr>
            <a:endParaRPr lang="en-CA" sz="3197">
              <a:solidFill>
                <a:srgbClr val="000000"/>
              </a:solidFill>
            </a:endParaRPr>
          </a:p>
        </p:txBody>
      </p:sp>
      <p:sp>
        <p:nvSpPr>
          <p:cNvPr id="4" name="TextBox 4"/>
          <p:cNvSpPr txBox="1"/>
          <p:nvPr/>
        </p:nvSpPr>
        <p:spPr>
          <a:xfrm>
            <a:off x="673100" y="2565400"/>
            <a:ext cx="84709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ago</a:t>
            </a:r>
          </a:p>
          <a:p>
            <a:pPr>
              <a:lnSpc>
                <a:spcPts val="3680"/>
              </a:lnSpc>
            </a:pPr>
            <a:endParaRPr lang="en-CA" sz="3200">
              <a:solidFill>
                <a:srgbClr val="000000"/>
              </a:solidFill>
            </a:endParaRPr>
          </a:p>
        </p:txBody>
      </p:sp>
      <p:sp>
        <p:nvSpPr>
          <p:cNvPr id="5" name="TextBox 5"/>
          <p:cNvSpPr txBox="1"/>
          <p:nvPr/>
        </p:nvSpPr>
        <p:spPr>
          <a:xfrm>
            <a:off x="330200" y="3136900"/>
            <a:ext cx="8813800" cy="1612900"/>
          </a:xfrm>
          <a:prstGeom prst="rect">
            <a:avLst/>
          </a:prstGeom>
          <a:noFill/>
        </p:spPr>
        <p:txBody>
          <a:bodyPr vert="horz" wrap="none" lIns="0" tIns="0" rIns="0" bIns="0" rtlCol="0">
            <a:spAutoFit/>
          </a:bodyPr>
          <a:lstStyle/>
          <a:p>
            <a:pPr>
              <a:lnSpc>
                <a:spcPts val="3800"/>
              </a:lnSpc>
            </a:pPr>
            <a:r>
              <a:rPr lang="en-CA" sz="3197" smtClean="0">
                <a:solidFill>
                  <a:srgbClr val="FFFF00"/>
                </a:solidFill>
                <a:latin typeface="Times New Roman"/>
                <a:cs typeface="Times New Roman"/>
              </a:rPr>
              <a:t>• These fields are all within computer science and</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engineering, yet computer graphics spans multi-</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disciplines</a:t>
            </a:r>
          </a:p>
          <a:p>
            <a:pPr>
              <a:lnSpc>
                <a:spcPts val="3800"/>
              </a:lnSpc>
            </a:pPr>
            <a:endParaRPr lang="en-CA" sz="3197">
              <a:solidFill>
                <a:srgbClr val="000000"/>
              </a:solidFill>
            </a:endParaRPr>
          </a:p>
        </p:txBody>
      </p:sp>
      <p:grpSp>
        <p:nvGrpSpPr>
          <p:cNvPr id="10" name="Group 9"/>
          <p:cNvGrpSpPr/>
          <p:nvPr/>
        </p:nvGrpSpPr>
        <p:grpSpPr>
          <a:xfrm>
            <a:off x="330200" y="4711700"/>
            <a:ext cx="8813800" cy="1536700"/>
            <a:chOff x="330200" y="4711700"/>
            <a:chExt cx="8813800" cy="1536700"/>
          </a:xfrm>
        </p:grpSpPr>
        <p:sp>
          <p:nvSpPr>
            <p:cNvPr id="6" name="TextBox 6"/>
            <p:cNvSpPr txBox="1"/>
            <p:nvPr/>
          </p:nvSpPr>
          <p:spPr>
            <a:xfrm>
              <a:off x="330200" y="4711700"/>
              <a:ext cx="8813800" cy="584200"/>
            </a:xfrm>
            <a:prstGeom prst="rect">
              <a:avLst/>
            </a:prstGeom>
            <a:noFill/>
          </p:spPr>
          <p:txBody>
            <a:bodyPr vert="horz" wrap="none" lIns="0" tIns="0" rIns="0" bIns="0" rtlCol="0">
              <a:spAutoFit/>
            </a:bodyPr>
            <a:lstStyle/>
            <a:p>
              <a:pPr>
                <a:lnSpc>
                  <a:spcPts val="3680"/>
                </a:lnSpc>
              </a:pPr>
              <a:r>
                <a:rPr lang="en-CA" sz="3197" dirty="0" smtClean="0">
                  <a:solidFill>
                    <a:srgbClr val="FFFF00"/>
                  </a:solidFill>
                  <a:latin typeface="Times New Roman"/>
                  <a:cs typeface="Times New Roman"/>
                </a:rPr>
                <a:t>• Computer Graphics (another definition)</a:t>
              </a:r>
            </a:p>
            <a:p>
              <a:pPr>
                <a:lnSpc>
                  <a:spcPts val="3680"/>
                </a:lnSpc>
              </a:pPr>
              <a:endParaRPr lang="en-CA" sz="3197" dirty="0">
                <a:solidFill>
                  <a:srgbClr val="000000"/>
                </a:solidFill>
              </a:endParaRPr>
            </a:p>
          </p:txBody>
        </p:sp>
        <p:sp>
          <p:nvSpPr>
            <p:cNvPr id="7" name="TextBox 7"/>
            <p:cNvSpPr txBox="1"/>
            <p:nvPr/>
          </p:nvSpPr>
          <p:spPr>
            <a:xfrm>
              <a:off x="787400" y="5283200"/>
              <a:ext cx="8356600" cy="533400"/>
            </a:xfrm>
            <a:prstGeom prst="rect">
              <a:avLst/>
            </a:prstGeom>
            <a:noFill/>
          </p:spPr>
          <p:txBody>
            <a:bodyPr vert="horz" wrap="none" lIns="0" tIns="0" rIns="0" bIns="0" rtlCol="0">
              <a:spAutoFit/>
            </a:bodyPr>
            <a:lstStyle/>
            <a:p>
              <a:pPr>
                <a:lnSpc>
                  <a:spcPts val="3220"/>
                </a:lnSpc>
              </a:pPr>
              <a:r>
                <a:rPr lang="en-CA" sz="2804" smtClean="0">
                  <a:solidFill>
                    <a:srgbClr val="FFFFFF"/>
                  </a:solidFill>
                  <a:latin typeface="Times New Roman"/>
                  <a:cs typeface="Times New Roman"/>
                </a:rPr>
                <a:t>- Application of computers to the disciplines of</a:t>
              </a:r>
            </a:p>
            <a:p>
              <a:pPr>
                <a:lnSpc>
                  <a:spcPts val="3220"/>
                </a:lnSpc>
              </a:pPr>
              <a:endParaRPr lang="en-CA" sz="2804">
                <a:solidFill>
                  <a:srgbClr val="000000"/>
                </a:solidFill>
              </a:endParaRPr>
            </a:p>
          </p:txBody>
        </p:sp>
        <p:sp>
          <p:nvSpPr>
            <p:cNvPr id="8" name="TextBox 8"/>
            <p:cNvSpPr txBox="1"/>
            <p:nvPr/>
          </p:nvSpPr>
          <p:spPr>
            <a:xfrm>
              <a:off x="1079500" y="5715000"/>
              <a:ext cx="80645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sciences/engineering</a:t>
              </a:r>
            </a:p>
            <a:p>
              <a:pPr>
                <a:lnSpc>
                  <a:spcPts val="3220"/>
                </a:lnSpc>
              </a:pPr>
              <a:endParaRPr lang="en-CA" sz="2802">
                <a:solidFill>
                  <a:srgbClr val="000000"/>
                </a:solidFill>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6" name="TextBox 2"/>
          <p:cNvSpPr txBox="1"/>
          <p:nvPr/>
        </p:nvSpPr>
        <p:spPr>
          <a:xfrm>
            <a:off x="228600" y="228600"/>
            <a:ext cx="8915400" cy="1308050"/>
          </a:xfrm>
          <a:prstGeom prst="rect">
            <a:avLst/>
          </a:prstGeom>
          <a:noFill/>
        </p:spPr>
        <p:txBody>
          <a:bodyPr vert="horz" wrap="square" lIns="0" tIns="0" rIns="0" bIns="0" rtlCol="0">
            <a:spAutoFit/>
          </a:bodyPr>
          <a:lstStyle/>
          <a:p>
            <a:pPr>
              <a:lnSpc>
                <a:spcPts val="5060"/>
              </a:lnSpc>
            </a:pPr>
            <a:r>
              <a:rPr lang="en-CA" sz="2800" dirty="0" smtClean="0">
                <a:solidFill>
                  <a:srgbClr val="FFFF00"/>
                </a:solidFill>
                <a:latin typeface="Times New Roman"/>
                <a:cs typeface="Times New Roman"/>
              </a:rPr>
              <a:t>Computer Graphics is application-driven, so what are its applications?</a:t>
            </a:r>
            <a:endParaRPr lang="en-CA" sz="2800" dirty="0">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Simulation and training: flight, driving</a:t>
            </a:r>
          </a:p>
          <a:p>
            <a:pPr>
              <a:lnSpc>
                <a:spcPts val="3220"/>
              </a:lnSpc>
            </a:pPr>
            <a:endParaRPr lang="en-CA" sz="2802">
              <a:solidFill>
                <a:srgbClr val="000000"/>
              </a:solidFill>
            </a:endParaRPr>
          </a:p>
        </p:txBody>
      </p:sp>
      <p:sp>
        <p:nvSpPr>
          <p:cNvPr id="4" name="TextBox 4"/>
          <p:cNvSpPr txBox="1"/>
          <p:nvPr/>
        </p:nvSpPr>
        <p:spPr>
          <a:xfrm>
            <a:off x="330200" y="2108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Scientific visualization: weather, natural phenomena,</a:t>
            </a:r>
          </a:p>
          <a:p>
            <a:pPr>
              <a:lnSpc>
                <a:spcPts val="3220"/>
              </a:lnSpc>
            </a:pPr>
            <a:endParaRPr lang="en-CA" sz="2802">
              <a:solidFill>
                <a:srgbClr val="000000"/>
              </a:solidFill>
            </a:endParaRPr>
          </a:p>
        </p:txBody>
      </p:sp>
      <p:sp>
        <p:nvSpPr>
          <p:cNvPr id="5" name="TextBox 5"/>
          <p:cNvSpPr txBox="1"/>
          <p:nvPr/>
        </p:nvSpPr>
        <p:spPr>
          <a:xfrm>
            <a:off x="673100" y="2527300"/>
            <a:ext cx="84709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physical process, chemical reaction, nuclear process</a:t>
            </a:r>
          </a:p>
          <a:p>
            <a:pPr>
              <a:lnSpc>
                <a:spcPts val="3220"/>
              </a:lnSpc>
            </a:pPr>
            <a:endParaRPr lang="en-CA" sz="2804">
              <a:solidFill>
                <a:srgbClr val="000000"/>
              </a:solidFill>
            </a:endParaRPr>
          </a:p>
        </p:txBody>
      </p:sp>
      <p:sp>
        <p:nvSpPr>
          <p:cNvPr id="6" name="TextBox 6"/>
          <p:cNvSpPr txBox="1"/>
          <p:nvPr/>
        </p:nvSpPr>
        <p:spPr>
          <a:xfrm>
            <a:off x="330200" y="3022600"/>
            <a:ext cx="8813800" cy="990600"/>
          </a:xfrm>
          <a:prstGeom prst="rect">
            <a:avLst/>
          </a:prstGeom>
          <a:noFill/>
        </p:spPr>
        <p:txBody>
          <a:bodyPr vert="horz" wrap="none" lIns="0" tIns="0" rIns="0" bIns="0" rtlCol="0">
            <a:spAutoFit/>
          </a:bodyPr>
          <a:lstStyle/>
          <a:p>
            <a:pPr>
              <a:lnSpc>
                <a:spcPts val="3400"/>
              </a:lnSpc>
            </a:pPr>
            <a:r>
              <a:rPr lang="en-CA" sz="2802" smtClean="0">
                <a:solidFill>
                  <a:srgbClr val="FFFF00"/>
                </a:solidFill>
                <a:latin typeface="Times New Roman"/>
                <a:cs typeface="Times New Roman"/>
              </a:rPr>
              <a:t>• Science: Mathematics, physics (differential equations)</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00"/>
                </a:solidFill>
                <a:latin typeface="Times New Roman"/>
                <a:cs typeface="Times New Roman"/>
              </a:rPr>
              <a:t>biology (molecular dynamics, structural biology)</a:t>
            </a:r>
          </a:p>
          <a:p>
            <a:pPr>
              <a:lnSpc>
                <a:spcPts val="3400"/>
              </a:lnSpc>
            </a:pPr>
            <a:endParaRPr lang="en-CA" sz="2802">
              <a:solidFill>
                <a:srgbClr val="000000"/>
              </a:solidFill>
            </a:endParaRPr>
          </a:p>
        </p:txBody>
      </p:sp>
      <p:sp>
        <p:nvSpPr>
          <p:cNvPr id="7" name="TextBox 7"/>
          <p:cNvSpPr txBox="1"/>
          <p:nvPr/>
        </p:nvSpPr>
        <p:spPr>
          <a:xfrm>
            <a:off x="330200" y="39751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Environments sciences</a:t>
            </a:r>
          </a:p>
          <a:p>
            <a:pPr>
              <a:lnSpc>
                <a:spcPts val="3220"/>
              </a:lnSpc>
            </a:pPr>
            <a:endParaRPr lang="en-CA" sz="2802">
              <a:solidFill>
                <a:srgbClr val="000000"/>
              </a:solidFill>
            </a:endParaRPr>
          </a:p>
        </p:txBody>
      </p:sp>
      <p:sp>
        <p:nvSpPr>
          <p:cNvPr id="8" name="TextBox 8"/>
          <p:cNvSpPr txBox="1"/>
          <p:nvPr/>
        </p:nvSpPr>
        <p:spPr>
          <a:xfrm>
            <a:off x="330200" y="44958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Engineering (computational fluid dynamics)</a:t>
            </a:r>
          </a:p>
          <a:p>
            <a:pPr>
              <a:lnSpc>
                <a:spcPts val="3220"/>
              </a:lnSpc>
            </a:pPr>
            <a:endParaRPr lang="en-CA" sz="2802">
              <a:solidFill>
                <a:srgbClr val="000000"/>
              </a:solidFill>
            </a:endParaRPr>
          </a:p>
        </p:txBody>
      </p:sp>
      <p:sp>
        <p:nvSpPr>
          <p:cNvPr id="9" name="TextBox 9"/>
          <p:cNvSpPr txBox="1"/>
          <p:nvPr/>
        </p:nvSpPr>
        <p:spPr>
          <a:xfrm>
            <a:off x="330200" y="50038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Computer-aided design/manufacturing (CAD/CAM):</a:t>
            </a:r>
          </a:p>
          <a:p>
            <a:pPr>
              <a:lnSpc>
                <a:spcPts val="3220"/>
              </a:lnSpc>
            </a:pPr>
            <a:endParaRPr lang="en-CA" sz="2802">
              <a:solidFill>
                <a:srgbClr val="000000"/>
              </a:solidFill>
            </a:endParaRPr>
          </a:p>
        </p:txBody>
      </p:sp>
      <p:sp>
        <p:nvSpPr>
          <p:cNvPr id="10" name="TextBox 10"/>
          <p:cNvSpPr txBox="1"/>
          <p:nvPr/>
        </p:nvSpPr>
        <p:spPr>
          <a:xfrm>
            <a:off x="673100" y="5435600"/>
            <a:ext cx="84709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architecture, mechanical part, electrical design (VLSI)</a:t>
            </a:r>
          </a:p>
          <a:p>
            <a:pPr>
              <a:lnSpc>
                <a:spcPts val="3220"/>
              </a:lnSpc>
            </a:pPr>
            <a:endParaRPr lang="en-CA" sz="2804">
              <a:solidFill>
                <a:srgbClr val="000000"/>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Applications</a:t>
            </a:r>
          </a:p>
          <a:p>
            <a:pPr>
              <a:lnSpc>
                <a:spcPts val="5060"/>
              </a:lnSpc>
            </a:pPr>
            <a:endParaRPr lang="en-CA" sz="4397">
              <a:solidFill>
                <a:srgbClr val="000000"/>
              </a:solidFill>
            </a:endParaRPr>
          </a:p>
        </p:txBody>
      </p:sp>
      <p:sp>
        <p:nvSpPr>
          <p:cNvPr id="3" name="TextBox 3"/>
          <p:cNvSpPr txBox="1"/>
          <p:nvPr/>
        </p:nvSpPr>
        <p:spPr>
          <a:xfrm>
            <a:off x="330200" y="1574800"/>
            <a:ext cx="8813800" cy="838200"/>
          </a:xfrm>
          <a:prstGeom prst="rect">
            <a:avLst/>
          </a:prstGeom>
          <a:noFill/>
        </p:spPr>
        <p:txBody>
          <a:bodyPr vert="horz" wrap="none" lIns="0" tIns="0" rIns="0" bIns="0" rtlCol="0">
            <a:spAutoFit/>
          </a:bodyPr>
          <a:lstStyle/>
          <a:p>
            <a:pPr>
              <a:lnSpc>
                <a:spcPts val="2900"/>
              </a:lnSpc>
              <a:tabLst>
                <a:tab pos="342900" algn="l"/>
              </a:tabLst>
            </a:pPr>
            <a:r>
              <a:rPr lang="en-CA" sz="2400" smtClean="0">
                <a:solidFill>
                  <a:srgbClr val="FFFF00"/>
                </a:solidFill>
                <a:latin typeface="Times New Roman"/>
                <a:cs typeface="Times New Roman"/>
              </a:rPr>
              <a:t>• Art and Entertainment, animation, commercial advertising,</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00"/>
                </a:solidFill>
                <a:latin typeface="Times New Roman"/>
                <a:cs typeface="Times New Roman"/>
              </a:rPr>
              <a:t>	movies, games, and video</a:t>
            </a:r>
          </a:p>
          <a:p>
            <a:pPr>
              <a:lnSpc>
                <a:spcPts val="2900"/>
              </a:lnSpc>
            </a:pPr>
            <a:endParaRPr lang="en-CA" sz="2400">
              <a:solidFill>
                <a:srgbClr val="000000"/>
              </a:solidFill>
            </a:endParaRPr>
          </a:p>
        </p:txBody>
      </p:sp>
      <p:sp>
        <p:nvSpPr>
          <p:cNvPr id="4" name="TextBox 4"/>
          <p:cNvSpPr txBox="1"/>
          <p:nvPr/>
        </p:nvSpPr>
        <p:spPr>
          <a:xfrm>
            <a:off x="330200" y="23876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Education, and graphical presentation</a:t>
            </a:r>
          </a:p>
          <a:p>
            <a:pPr>
              <a:lnSpc>
                <a:spcPts val="2760"/>
              </a:lnSpc>
            </a:pPr>
            <a:endParaRPr lang="en-CA" sz="2400">
              <a:solidFill>
                <a:srgbClr val="000000"/>
              </a:solidFill>
            </a:endParaRPr>
          </a:p>
        </p:txBody>
      </p:sp>
      <p:sp>
        <p:nvSpPr>
          <p:cNvPr id="5" name="TextBox 5"/>
          <p:cNvSpPr txBox="1"/>
          <p:nvPr/>
        </p:nvSpPr>
        <p:spPr>
          <a:xfrm>
            <a:off x="330200" y="28321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Medicine: 3D medical imaging and analysis</a:t>
            </a:r>
          </a:p>
          <a:p>
            <a:pPr>
              <a:lnSpc>
                <a:spcPts val="2760"/>
              </a:lnSpc>
            </a:pPr>
            <a:endParaRPr lang="en-CA" sz="2400">
              <a:solidFill>
                <a:srgbClr val="000000"/>
              </a:solidFill>
            </a:endParaRPr>
          </a:p>
        </p:txBody>
      </p:sp>
      <p:sp>
        <p:nvSpPr>
          <p:cNvPr id="6" name="TextBox 6"/>
          <p:cNvSpPr txBox="1"/>
          <p:nvPr/>
        </p:nvSpPr>
        <p:spPr>
          <a:xfrm>
            <a:off x="330200" y="32766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Financial world</a:t>
            </a:r>
          </a:p>
          <a:p>
            <a:pPr>
              <a:lnSpc>
                <a:spcPts val="2760"/>
              </a:lnSpc>
            </a:pPr>
            <a:endParaRPr lang="en-CA" sz="2400">
              <a:solidFill>
                <a:srgbClr val="000000"/>
              </a:solidFill>
            </a:endParaRPr>
          </a:p>
        </p:txBody>
      </p:sp>
      <p:sp>
        <p:nvSpPr>
          <p:cNvPr id="7" name="TextBox 7"/>
          <p:cNvSpPr txBox="1"/>
          <p:nvPr/>
        </p:nvSpPr>
        <p:spPr>
          <a:xfrm>
            <a:off x="330200" y="37084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Law</a:t>
            </a:r>
          </a:p>
          <a:p>
            <a:pPr>
              <a:lnSpc>
                <a:spcPts val="2760"/>
              </a:lnSpc>
            </a:pPr>
            <a:endParaRPr lang="en-CA" sz="2400">
              <a:solidFill>
                <a:srgbClr val="000000"/>
              </a:solidFill>
            </a:endParaRPr>
          </a:p>
        </p:txBody>
      </p:sp>
      <p:sp>
        <p:nvSpPr>
          <p:cNvPr id="8" name="TextBox 8"/>
          <p:cNvSpPr txBox="1"/>
          <p:nvPr/>
        </p:nvSpPr>
        <p:spPr>
          <a:xfrm>
            <a:off x="330200" y="41529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WWW: graphical design and e-commerce</a:t>
            </a:r>
          </a:p>
          <a:p>
            <a:pPr>
              <a:lnSpc>
                <a:spcPts val="2760"/>
              </a:lnSpc>
            </a:pPr>
            <a:endParaRPr lang="en-CA" sz="2400">
              <a:solidFill>
                <a:srgbClr val="000000"/>
              </a:solidFill>
            </a:endParaRPr>
          </a:p>
        </p:txBody>
      </p:sp>
      <p:sp>
        <p:nvSpPr>
          <p:cNvPr id="9" name="TextBox 9"/>
          <p:cNvSpPr txBox="1"/>
          <p:nvPr/>
        </p:nvSpPr>
        <p:spPr>
          <a:xfrm>
            <a:off x="330200" y="45847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Communications, interface, interaction</a:t>
            </a:r>
          </a:p>
          <a:p>
            <a:pPr>
              <a:lnSpc>
                <a:spcPts val="2760"/>
              </a:lnSpc>
            </a:pPr>
            <a:endParaRPr lang="en-CA" sz="2400">
              <a:solidFill>
                <a:srgbClr val="000000"/>
              </a:solidFill>
            </a:endParaRPr>
          </a:p>
        </p:txBody>
      </p:sp>
      <p:sp>
        <p:nvSpPr>
          <p:cNvPr id="10" name="TextBox 10"/>
          <p:cNvSpPr txBox="1"/>
          <p:nvPr/>
        </p:nvSpPr>
        <p:spPr>
          <a:xfrm>
            <a:off x="330200" y="50292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Military</a:t>
            </a:r>
          </a:p>
          <a:p>
            <a:pPr>
              <a:lnSpc>
                <a:spcPts val="2760"/>
              </a:lnSpc>
            </a:pPr>
            <a:endParaRPr lang="en-CA" sz="2400">
              <a:solidFill>
                <a:srgbClr val="000000"/>
              </a:solidFill>
            </a:endParaRPr>
          </a:p>
        </p:txBody>
      </p:sp>
      <p:sp>
        <p:nvSpPr>
          <p:cNvPr id="11" name="TextBox 11"/>
          <p:cNvSpPr txBox="1"/>
          <p:nvPr/>
        </p:nvSpPr>
        <p:spPr>
          <a:xfrm>
            <a:off x="330200" y="5461000"/>
            <a:ext cx="8813800" cy="457200"/>
          </a:xfrm>
          <a:prstGeom prst="rect">
            <a:avLst/>
          </a:prstGeom>
          <a:noFill/>
        </p:spPr>
        <p:txBody>
          <a:bodyPr vert="horz" wrap="none" lIns="0" tIns="0" rIns="0" bIns="0" rtlCol="0">
            <a:spAutoFit/>
          </a:bodyPr>
          <a:lstStyle/>
          <a:p>
            <a:pPr>
              <a:lnSpc>
                <a:spcPts val="2760"/>
              </a:lnSpc>
            </a:pPr>
            <a:r>
              <a:rPr lang="en-CA" sz="2402" smtClean="0">
                <a:solidFill>
                  <a:srgbClr val="FFFF00"/>
                </a:solidFill>
                <a:latin typeface="Times New Roman"/>
                <a:cs typeface="Times New Roman"/>
              </a:rPr>
              <a:t>• Others: geographic information system, graphical user interfaces,</a:t>
            </a:r>
          </a:p>
          <a:p>
            <a:pPr>
              <a:lnSpc>
                <a:spcPts val="2760"/>
              </a:lnSpc>
            </a:pPr>
            <a:endParaRPr lang="en-CA" sz="2402">
              <a:solidFill>
                <a:srgbClr val="000000"/>
              </a:solidFill>
            </a:endParaRPr>
          </a:p>
        </p:txBody>
      </p:sp>
      <p:sp>
        <p:nvSpPr>
          <p:cNvPr id="12" name="TextBox 12"/>
          <p:cNvSpPr txBox="1"/>
          <p:nvPr/>
        </p:nvSpPr>
        <p:spPr>
          <a:xfrm>
            <a:off x="673100" y="5829300"/>
            <a:ext cx="84709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image and geometric databases, virtual reality, etc.</a:t>
            </a:r>
          </a:p>
          <a:p>
            <a:pPr>
              <a:lnSpc>
                <a:spcPts val="2760"/>
              </a:lnSpc>
            </a:pPr>
            <a:endParaRPr lang="en-CA" sz="2400">
              <a:solidFill>
                <a:srgbClr val="000000"/>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Key Components</a:t>
            </a:r>
          </a:p>
          <a:p>
            <a:pPr>
              <a:lnSpc>
                <a:spcPts val="5060"/>
              </a:lnSpc>
            </a:pPr>
            <a:endParaRPr lang="en-CA" sz="4397">
              <a:solidFill>
                <a:srgbClr val="000000"/>
              </a:solidFill>
            </a:endParaRPr>
          </a:p>
        </p:txBody>
      </p:sp>
      <p:sp>
        <p:nvSpPr>
          <p:cNvPr id="3" name="TextBox 3"/>
          <p:cNvSpPr txBox="1"/>
          <p:nvPr/>
        </p:nvSpPr>
        <p:spPr>
          <a:xfrm>
            <a:off x="330200" y="1574800"/>
            <a:ext cx="8813800" cy="1130300"/>
          </a:xfrm>
          <a:prstGeom prst="rect">
            <a:avLst/>
          </a:prstGeom>
          <a:noFill/>
        </p:spPr>
        <p:txBody>
          <a:bodyPr vert="horz" wrap="none" lIns="0" tIns="0" rIns="0" bIns="0" rtlCol="0">
            <a:spAutoFit/>
          </a:bodyPr>
          <a:lstStyle/>
          <a:p>
            <a:pPr>
              <a:lnSpc>
                <a:spcPts val="3800"/>
              </a:lnSpc>
            </a:pPr>
            <a:r>
              <a:rPr lang="en-CA" sz="3197" smtClean="0">
                <a:solidFill>
                  <a:srgbClr val="FFFF00"/>
                </a:solidFill>
                <a:latin typeface="Times New Roman"/>
                <a:cs typeface="Times New Roman"/>
              </a:rPr>
              <a:t>• Modeling: representation choices of different</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models</a:t>
            </a:r>
          </a:p>
          <a:p>
            <a:pPr>
              <a:lnSpc>
                <a:spcPts val="3800"/>
              </a:lnSpc>
            </a:pPr>
            <a:endParaRPr lang="en-CA" sz="3197">
              <a:solidFill>
                <a:srgbClr val="000000"/>
              </a:solidFill>
            </a:endParaRPr>
          </a:p>
        </p:txBody>
      </p:sp>
      <p:sp>
        <p:nvSpPr>
          <p:cNvPr id="4" name="TextBox 4"/>
          <p:cNvSpPr txBox="1"/>
          <p:nvPr/>
        </p:nvSpPr>
        <p:spPr>
          <a:xfrm>
            <a:off x="330200" y="2667000"/>
            <a:ext cx="88138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 Rendering: simulating light and shadow, camera</a:t>
            </a:r>
          </a:p>
          <a:p>
            <a:pPr>
              <a:lnSpc>
                <a:spcPts val="3680"/>
              </a:lnSpc>
            </a:pPr>
            <a:endParaRPr lang="en-CA" sz="3200">
              <a:solidFill>
                <a:srgbClr val="000000"/>
              </a:solidFill>
            </a:endParaRPr>
          </a:p>
        </p:txBody>
      </p:sp>
      <p:sp>
        <p:nvSpPr>
          <p:cNvPr id="5" name="TextBox 5"/>
          <p:cNvSpPr txBox="1"/>
          <p:nvPr/>
        </p:nvSpPr>
        <p:spPr>
          <a:xfrm>
            <a:off x="673100" y="3149600"/>
            <a:ext cx="84709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control, visibility, discretization of models</a:t>
            </a:r>
          </a:p>
          <a:p>
            <a:pPr>
              <a:lnSpc>
                <a:spcPts val="3680"/>
              </a:lnSpc>
            </a:pPr>
            <a:endParaRPr lang="en-CA" sz="3197">
              <a:solidFill>
                <a:srgbClr val="000000"/>
              </a:solidFill>
            </a:endParaRPr>
          </a:p>
        </p:txBody>
      </p:sp>
      <p:sp>
        <p:nvSpPr>
          <p:cNvPr id="6" name="TextBox 6"/>
          <p:cNvSpPr txBox="1"/>
          <p:nvPr/>
        </p:nvSpPr>
        <p:spPr>
          <a:xfrm>
            <a:off x="330200" y="3721100"/>
            <a:ext cx="8813800" cy="1130300"/>
          </a:xfrm>
          <a:prstGeom prst="rect">
            <a:avLst/>
          </a:prstGeom>
          <a:noFill/>
        </p:spPr>
        <p:txBody>
          <a:bodyPr vert="horz" wrap="none" lIns="0" tIns="0" rIns="0" bIns="0" rtlCol="0">
            <a:spAutoFit/>
          </a:bodyPr>
          <a:lstStyle/>
          <a:p>
            <a:pPr>
              <a:lnSpc>
                <a:spcPts val="3800"/>
              </a:lnSpc>
            </a:pPr>
            <a:r>
              <a:rPr lang="en-CA" sz="3197" smtClean="0">
                <a:solidFill>
                  <a:srgbClr val="FFFF00"/>
                </a:solidFill>
                <a:latin typeface="Times New Roman"/>
                <a:cs typeface="Times New Roman"/>
              </a:rPr>
              <a:t>• HCI (human-computer interface): specialized I/O</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devices, graphical user interfaces</a:t>
            </a:r>
          </a:p>
          <a:p>
            <a:pPr>
              <a:lnSpc>
                <a:spcPts val="3800"/>
              </a:lnSpc>
            </a:pPr>
            <a:endParaRPr lang="en-CA" sz="3197">
              <a:solidFill>
                <a:srgbClr val="000000"/>
              </a:solidFill>
            </a:endParaRPr>
          </a:p>
        </p:txBody>
      </p:sp>
      <p:sp>
        <p:nvSpPr>
          <p:cNvPr id="7" name="TextBox 7"/>
          <p:cNvSpPr txBox="1"/>
          <p:nvPr/>
        </p:nvSpPr>
        <p:spPr>
          <a:xfrm>
            <a:off x="330200" y="48133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Animation: lifelike characters, natural</a:t>
            </a:r>
          </a:p>
          <a:p>
            <a:pPr>
              <a:lnSpc>
                <a:spcPts val="3680"/>
              </a:lnSpc>
            </a:pPr>
            <a:endParaRPr lang="en-CA" sz="3197">
              <a:solidFill>
                <a:srgbClr val="000000"/>
              </a:solidFill>
            </a:endParaRPr>
          </a:p>
        </p:txBody>
      </p:sp>
      <p:sp>
        <p:nvSpPr>
          <p:cNvPr id="8" name="TextBox 8"/>
          <p:cNvSpPr txBox="1"/>
          <p:nvPr/>
        </p:nvSpPr>
        <p:spPr>
          <a:xfrm>
            <a:off x="673100" y="5295900"/>
            <a:ext cx="84709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phenomena, surrounding environments</a:t>
            </a:r>
          </a:p>
          <a:p>
            <a:pPr>
              <a:lnSpc>
                <a:spcPts val="3680"/>
              </a:lnSpc>
            </a:pPr>
            <a:endParaRPr lang="en-CA" sz="3200">
              <a:solidFill>
                <a:srgbClr val="000000"/>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Conclusions</a:t>
            </a:r>
          </a:p>
          <a:p>
            <a:pPr>
              <a:lnSpc>
                <a:spcPts val="5060"/>
              </a:lnSpc>
            </a:pPr>
            <a:endParaRPr lang="en-CA" sz="4397">
              <a:solidFill>
                <a:srgbClr val="000000"/>
              </a:solidFill>
            </a:endParaRPr>
          </a:p>
        </p:txBody>
      </p:sp>
      <p:sp>
        <p:nvSpPr>
          <p:cNvPr id="3" name="TextBox 3"/>
          <p:cNvSpPr txBox="1"/>
          <p:nvPr/>
        </p:nvSpPr>
        <p:spPr>
          <a:xfrm>
            <a:off x="330200" y="15113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Bigger picture about Computer Graphics</a:t>
            </a:r>
          </a:p>
          <a:p>
            <a:pPr>
              <a:lnSpc>
                <a:spcPts val="3220"/>
              </a:lnSpc>
            </a:pPr>
            <a:endParaRPr lang="en-CA" sz="2802">
              <a:solidFill>
                <a:srgbClr val="000000"/>
              </a:solidFill>
            </a:endParaRPr>
          </a:p>
        </p:txBody>
      </p:sp>
      <p:sp>
        <p:nvSpPr>
          <p:cNvPr id="4" name="TextBox 4"/>
          <p:cNvSpPr txBox="1"/>
          <p:nvPr/>
        </p:nvSpPr>
        <p:spPr>
          <a:xfrm>
            <a:off x="787400" y="19304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Animation, computer-aided design, medical application,</a:t>
            </a:r>
          </a:p>
          <a:p>
            <a:pPr>
              <a:lnSpc>
                <a:spcPts val="2760"/>
              </a:lnSpc>
            </a:pPr>
            <a:endParaRPr lang="en-CA" sz="2400">
              <a:solidFill>
                <a:srgbClr val="000000"/>
              </a:solidFill>
            </a:endParaRPr>
          </a:p>
        </p:txBody>
      </p:sp>
      <p:sp>
        <p:nvSpPr>
          <p:cNvPr id="5" name="TextBox 5"/>
          <p:cNvSpPr txBox="1"/>
          <p:nvPr/>
        </p:nvSpPr>
        <p:spPr>
          <a:xfrm>
            <a:off x="1079500" y="2286000"/>
            <a:ext cx="8064500" cy="457200"/>
          </a:xfrm>
          <a:prstGeom prst="rect">
            <a:avLst/>
          </a:prstGeom>
          <a:noFill/>
        </p:spPr>
        <p:txBody>
          <a:bodyPr vert="horz" wrap="none" lIns="0" tIns="0" rIns="0" bIns="0" rtlCol="0">
            <a:spAutoFit/>
          </a:bodyPr>
          <a:lstStyle/>
          <a:p>
            <a:pPr>
              <a:lnSpc>
                <a:spcPts val="2200"/>
              </a:lnSpc>
            </a:pPr>
            <a:r>
              <a:rPr lang="en-CA" sz="2400" smtClean="0">
                <a:solidFill>
                  <a:srgbClr val="FFFFFF"/>
                </a:solidFill>
                <a:latin typeface="Times New Roman"/>
                <a:cs typeface="Times New Roman"/>
              </a:rPr>
              <a:t>entertainment, and other applications relevant to Computer</a:t>
            </a:r>
          </a:p>
          <a:p>
            <a:pPr>
              <a:lnSpc>
                <a:spcPts val="2200"/>
              </a:lnSpc>
            </a:pPr>
            <a:endParaRPr lang="en-CA" sz="2400">
              <a:solidFill>
                <a:srgbClr val="000000"/>
              </a:solidFill>
            </a:endParaRPr>
          </a:p>
        </p:txBody>
      </p:sp>
      <p:sp>
        <p:nvSpPr>
          <p:cNvPr id="6" name="TextBox 6"/>
          <p:cNvSpPr txBox="1"/>
          <p:nvPr/>
        </p:nvSpPr>
        <p:spPr>
          <a:xfrm>
            <a:off x="1079500" y="2565400"/>
            <a:ext cx="8064500" cy="457200"/>
          </a:xfrm>
          <a:prstGeom prst="rect">
            <a:avLst/>
          </a:prstGeom>
          <a:noFill/>
        </p:spPr>
        <p:txBody>
          <a:bodyPr vert="horz" wrap="none" lIns="0" tIns="0" rIns="0" bIns="0" rtlCol="0">
            <a:spAutoFit/>
          </a:bodyPr>
          <a:lstStyle/>
          <a:p>
            <a:pPr>
              <a:lnSpc>
                <a:spcPts val="2320"/>
              </a:lnSpc>
            </a:pPr>
            <a:r>
              <a:rPr lang="en-CA" sz="2402" smtClean="0">
                <a:solidFill>
                  <a:srgbClr val="FFFFFF"/>
                </a:solidFill>
                <a:latin typeface="Times New Roman"/>
                <a:cs typeface="Times New Roman"/>
              </a:rPr>
              <a:t>Graphics</a:t>
            </a:r>
          </a:p>
          <a:p>
            <a:pPr>
              <a:lnSpc>
                <a:spcPts val="2320"/>
              </a:lnSpc>
            </a:pPr>
            <a:endParaRPr lang="en-CA" sz="2402">
              <a:solidFill>
                <a:srgbClr val="000000"/>
              </a:solidFill>
            </a:endParaRPr>
          </a:p>
        </p:txBody>
      </p:sp>
      <p:sp>
        <p:nvSpPr>
          <p:cNvPr id="7" name="TextBox 7"/>
          <p:cNvSpPr txBox="1"/>
          <p:nvPr/>
        </p:nvSpPr>
        <p:spPr>
          <a:xfrm>
            <a:off x="787400" y="28829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Key components for undergraduates</a:t>
            </a:r>
          </a:p>
          <a:p>
            <a:pPr>
              <a:lnSpc>
                <a:spcPts val="2760"/>
              </a:lnSpc>
            </a:pPr>
            <a:endParaRPr lang="en-CA" sz="2400">
              <a:solidFill>
                <a:srgbClr val="000000"/>
              </a:solidFill>
            </a:endParaRPr>
          </a:p>
        </p:txBody>
      </p:sp>
      <p:sp>
        <p:nvSpPr>
          <p:cNvPr id="8" name="TextBox 8"/>
          <p:cNvSpPr txBox="1"/>
          <p:nvPr/>
        </p:nvSpPr>
        <p:spPr>
          <a:xfrm>
            <a:off x="787400" y="3302000"/>
            <a:ext cx="8356600" cy="736600"/>
          </a:xfrm>
          <a:prstGeom prst="rect">
            <a:avLst/>
          </a:prstGeom>
          <a:noFill/>
        </p:spPr>
        <p:txBody>
          <a:bodyPr vert="horz" wrap="none" lIns="0" tIns="0" rIns="0" bIns="0" rtlCol="0">
            <a:spAutoFit/>
          </a:bodyPr>
          <a:lstStyle/>
          <a:p>
            <a:pPr>
              <a:lnSpc>
                <a:spcPts val="2300"/>
              </a:lnSpc>
            </a:pPr>
            <a:r>
              <a:rPr lang="en-CA" sz="2400" smtClean="0">
                <a:solidFill>
                  <a:srgbClr val="FFFFFF"/>
                </a:solidFill>
                <a:latin typeface="Times New Roman"/>
                <a:cs typeface="Times New Roman"/>
              </a:rPr>
              <a:t>- Advanced topics for senior undergraduates, and graduate</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FF"/>
                </a:solidFill>
                <a:latin typeface="Times New Roman"/>
                <a:cs typeface="Times New Roman"/>
              </a:rPr>
              <a:t>research</a:t>
            </a:r>
          </a:p>
          <a:p>
            <a:pPr>
              <a:lnSpc>
                <a:spcPts val="2300"/>
              </a:lnSpc>
            </a:pPr>
            <a:endParaRPr lang="en-CA" sz="2400">
              <a:solidFill>
                <a:srgbClr val="000000"/>
              </a:solidFill>
            </a:endParaRPr>
          </a:p>
        </p:txBody>
      </p:sp>
      <p:sp>
        <p:nvSpPr>
          <p:cNvPr id="9" name="TextBox 9"/>
          <p:cNvSpPr txBox="1"/>
          <p:nvPr/>
        </p:nvSpPr>
        <p:spPr>
          <a:xfrm>
            <a:off x="330200" y="39116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Graphics rendering pipeline</a:t>
            </a:r>
          </a:p>
          <a:p>
            <a:pPr>
              <a:lnSpc>
                <a:spcPts val="3220"/>
              </a:lnSpc>
            </a:pPr>
            <a:endParaRPr lang="en-CA" sz="2802">
              <a:solidFill>
                <a:srgbClr val="000000"/>
              </a:solidFill>
            </a:endParaRPr>
          </a:p>
        </p:txBody>
      </p:sp>
      <p:sp>
        <p:nvSpPr>
          <p:cNvPr id="10" name="TextBox 10"/>
          <p:cNvSpPr txBox="1"/>
          <p:nvPr/>
        </p:nvSpPr>
        <p:spPr>
          <a:xfrm>
            <a:off x="787400" y="43307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Geometric modeling</a:t>
            </a:r>
          </a:p>
          <a:p>
            <a:pPr>
              <a:lnSpc>
                <a:spcPts val="2760"/>
              </a:lnSpc>
            </a:pPr>
            <a:endParaRPr lang="en-CA" sz="2400">
              <a:solidFill>
                <a:srgbClr val="000000"/>
              </a:solidFill>
            </a:endParaRPr>
          </a:p>
        </p:txBody>
      </p:sp>
      <p:sp>
        <p:nvSpPr>
          <p:cNvPr id="11" name="TextBox 11"/>
          <p:cNvSpPr txBox="1"/>
          <p:nvPr/>
        </p:nvSpPr>
        <p:spPr>
          <a:xfrm>
            <a:off x="787400" y="46990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Modeling/viewing transformation</a:t>
            </a:r>
          </a:p>
          <a:p>
            <a:pPr>
              <a:lnSpc>
                <a:spcPts val="2760"/>
              </a:lnSpc>
            </a:pPr>
            <a:endParaRPr lang="en-CA" sz="2400">
              <a:solidFill>
                <a:srgbClr val="000000"/>
              </a:solidFill>
            </a:endParaRPr>
          </a:p>
        </p:txBody>
      </p:sp>
      <p:sp>
        <p:nvSpPr>
          <p:cNvPr id="12" name="TextBox 12"/>
          <p:cNvSpPr txBox="1"/>
          <p:nvPr/>
        </p:nvSpPr>
        <p:spPr>
          <a:xfrm>
            <a:off x="787400" y="50673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Rasterization &amp; Display</a:t>
            </a:r>
          </a:p>
          <a:p>
            <a:pPr>
              <a:lnSpc>
                <a:spcPts val="2760"/>
              </a:lnSpc>
            </a:pPr>
            <a:endParaRPr lang="en-CA" sz="2400">
              <a:solidFill>
                <a:srgbClr val="000000"/>
              </a:solidFill>
            </a:endParaRPr>
          </a:p>
        </p:txBody>
      </p:sp>
      <p:sp>
        <p:nvSpPr>
          <p:cNvPr id="13" name="TextBox 13"/>
          <p:cNvSpPr txBox="1"/>
          <p:nvPr/>
        </p:nvSpPr>
        <p:spPr>
          <a:xfrm>
            <a:off x="330200" y="5435600"/>
            <a:ext cx="88138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 Programming basics</a:t>
            </a:r>
          </a:p>
          <a:p>
            <a:pPr>
              <a:lnSpc>
                <a:spcPts val="3680"/>
              </a:lnSpc>
            </a:pPr>
            <a:endParaRPr lang="en-CA" sz="3200">
              <a:solidFill>
                <a:srgbClr val="000000"/>
              </a:solidFill>
            </a:endParaRPr>
          </a:p>
        </p:txBody>
      </p:sp>
      <p:sp>
        <p:nvSpPr>
          <p:cNvPr id="14" name="TextBox 14"/>
          <p:cNvSpPr txBox="1"/>
          <p:nvPr/>
        </p:nvSpPr>
        <p:spPr>
          <a:xfrm>
            <a:off x="787400" y="5918200"/>
            <a:ext cx="83566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 OpenGL</a:t>
            </a:r>
          </a:p>
          <a:p>
            <a:pPr>
              <a:lnSpc>
                <a:spcPts val="3220"/>
              </a:lnSpc>
            </a:pPr>
            <a:endParaRPr lang="en-CA" sz="2802">
              <a:solidFill>
                <a:srgbClr val="000000"/>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4893647"/>
          </a:xfrm>
          <a:prstGeom prst="rect">
            <a:avLst/>
          </a:prstGeom>
        </p:spPr>
        <p:txBody>
          <a:bodyPr wrap="square">
            <a:spAutoFit/>
          </a:bodyPr>
          <a:lstStyle/>
          <a:p>
            <a:r>
              <a:rPr lang="en-US" sz="2400" dirty="0" smtClean="0"/>
              <a:t>Interactive </a:t>
            </a:r>
            <a:r>
              <a:rPr lang="en-US" sz="2400" dirty="0" smtClean="0"/>
              <a:t>computer graphics Applications </a:t>
            </a:r>
            <a:r>
              <a:rPr lang="en-US" sz="2400" dirty="0" smtClean="0"/>
              <a:t>has </a:t>
            </a:r>
            <a:r>
              <a:rPr lang="en-US" sz="2400" dirty="0" smtClean="0"/>
              <a:t>become pervasive across many disciplines and applications.  Brief descriptions of some of the common application areas are listed. </a:t>
            </a:r>
            <a:endParaRPr lang="en-US" sz="2400" dirty="0" smtClean="0"/>
          </a:p>
          <a:p>
            <a:endParaRPr lang="en-US" sz="2400" dirty="0" smtClean="0"/>
          </a:p>
          <a:p>
            <a:r>
              <a:rPr lang="en-US" sz="2400" b="1" dirty="0" smtClean="0"/>
              <a:t>Data </a:t>
            </a:r>
            <a:r>
              <a:rPr lang="en-US" sz="2400" b="1" dirty="0" smtClean="0"/>
              <a:t>Visualization </a:t>
            </a:r>
            <a:r>
              <a:rPr lang="en-US" sz="2400" dirty="0" smtClean="0"/>
              <a:t>– In a general sense, all of computer graphics is based on some underlying data to display.  </a:t>
            </a:r>
            <a:endParaRPr lang="en-US" sz="2400" dirty="0" smtClean="0"/>
          </a:p>
          <a:p>
            <a:r>
              <a:rPr lang="en-US" sz="2400" dirty="0" smtClean="0"/>
              <a:t>The </a:t>
            </a:r>
            <a:r>
              <a:rPr lang="en-US" sz="2400" dirty="0" smtClean="0"/>
              <a:t>term data visualization refers to the use of visualization techniques to represent, manipulate, and analyze content from some data source.  </a:t>
            </a:r>
            <a:endParaRPr lang="en-US" sz="2400" dirty="0" smtClean="0"/>
          </a:p>
          <a:p>
            <a:r>
              <a:rPr lang="en-US" sz="2400" dirty="0" smtClean="0"/>
              <a:t>Two </a:t>
            </a:r>
            <a:r>
              <a:rPr lang="en-US" sz="2400" dirty="0" smtClean="0"/>
              <a:t>general types of data visualization are often referred to. </a:t>
            </a:r>
            <a:endParaRPr lang="en-US" sz="2400" dirty="0" smtClean="0"/>
          </a:p>
          <a:p>
            <a:r>
              <a:rPr lang="en-US" sz="2400" b="1" dirty="0" smtClean="0"/>
              <a:t>Scientific visualization </a:t>
            </a:r>
            <a:r>
              <a:rPr lang="en-US" sz="2400" b="1" dirty="0" smtClean="0"/>
              <a:t> and Information </a:t>
            </a:r>
            <a:r>
              <a:rPr lang="en-US" sz="2400" b="1" dirty="0" smtClean="0"/>
              <a:t>visualization </a:t>
            </a:r>
            <a:r>
              <a:rPr lang="en-US" sz="2400" dirty="0" smtClean="0"/>
              <a:t> </a:t>
            </a:r>
            <a:endParaRPr lang="en-US" sz="2400" dirty="0" smtClean="0"/>
          </a:p>
          <a:p>
            <a:r>
              <a:rPr lang="en-US" sz="2400" b="1" dirty="0" smtClean="0"/>
              <a:t>1. Scientific </a:t>
            </a:r>
            <a:r>
              <a:rPr lang="en-US" sz="2400" b="1" dirty="0" smtClean="0"/>
              <a:t>visualization </a:t>
            </a:r>
            <a:r>
              <a:rPr lang="en-US" sz="2400" dirty="0" smtClean="0"/>
              <a:t>refers to physical data that is obtained through measurement or simulation and is used to better understand underlying structure and relationships.  </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0"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Video Games</a:t>
            </a:r>
          </a:p>
          <a:p>
            <a:pPr>
              <a:lnSpc>
                <a:spcPts val="5060"/>
              </a:lnSpc>
            </a:pPr>
            <a:endParaRPr lang="en-CA" sz="4397">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Important driving force</a:t>
            </a:r>
          </a:p>
          <a:p>
            <a:pPr>
              <a:lnSpc>
                <a:spcPts val="3220"/>
              </a:lnSpc>
            </a:pPr>
            <a:endParaRPr lang="en-CA" sz="2802">
              <a:solidFill>
                <a:srgbClr val="000000"/>
              </a:solidFill>
            </a:endParaRPr>
          </a:p>
        </p:txBody>
      </p:sp>
      <p:sp>
        <p:nvSpPr>
          <p:cNvPr id="4" name="TextBox 4"/>
          <p:cNvSpPr txBox="1"/>
          <p:nvPr/>
        </p:nvSpPr>
        <p:spPr>
          <a:xfrm>
            <a:off x="330200" y="2108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Focus on interactivity</a:t>
            </a:r>
          </a:p>
          <a:p>
            <a:pPr>
              <a:lnSpc>
                <a:spcPts val="3220"/>
              </a:lnSpc>
            </a:pPr>
            <a:endParaRPr lang="en-CA" sz="2802">
              <a:solidFill>
                <a:srgbClr val="000000"/>
              </a:solidFill>
            </a:endParaRPr>
          </a:p>
        </p:txBody>
      </p:sp>
      <p:sp>
        <p:nvSpPr>
          <p:cNvPr id="5" name="TextBox 5"/>
          <p:cNvSpPr txBox="1"/>
          <p:nvPr/>
        </p:nvSpPr>
        <p:spPr>
          <a:xfrm>
            <a:off x="330200" y="26162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Try to avoid computation and use various tricks</a:t>
            </a:r>
          </a:p>
          <a:p>
            <a:pPr>
              <a:lnSpc>
                <a:spcPts val="3220"/>
              </a:lnSpc>
            </a:pPr>
            <a:endParaRPr lang="en-CA" sz="2804">
              <a:solidFill>
                <a:srgbClr val="000000"/>
              </a:solidFil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632311"/>
          </a:xfrm>
          <a:prstGeom prst="rect">
            <a:avLst/>
          </a:prstGeom>
        </p:spPr>
        <p:txBody>
          <a:bodyPr wrap="square">
            <a:spAutoFit/>
          </a:bodyPr>
          <a:lstStyle/>
          <a:p>
            <a:r>
              <a:rPr lang="en-US" sz="2400" b="1" dirty="0" smtClean="0"/>
              <a:t>Data Visualization </a:t>
            </a:r>
            <a:r>
              <a:rPr lang="en-US" sz="2400" dirty="0" smtClean="0"/>
              <a:t>Examples </a:t>
            </a:r>
            <a:r>
              <a:rPr lang="en-US" sz="2400" dirty="0" smtClean="0"/>
              <a:t>are </a:t>
            </a:r>
            <a:endParaRPr lang="en-US" sz="2400" dirty="0" smtClean="0"/>
          </a:p>
          <a:p>
            <a:r>
              <a:rPr lang="en-US" sz="2400" dirty="0" smtClean="0"/>
              <a:t>visualizing </a:t>
            </a:r>
            <a:r>
              <a:rPr lang="en-US" sz="2400" dirty="0" smtClean="0"/>
              <a:t>airflow over a surface to understand the effect of different airfoil designs, </a:t>
            </a:r>
            <a:endParaRPr lang="en-US" sz="2400" dirty="0" smtClean="0"/>
          </a:p>
          <a:p>
            <a:r>
              <a:rPr lang="en-US" sz="2400" dirty="0" smtClean="0"/>
              <a:t>displaying </a:t>
            </a:r>
            <a:r>
              <a:rPr lang="en-US" sz="2400" dirty="0" smtClean="0"/>
              <a:t>the temperature across a mechanical part as color, or modeling and animating air particles to visualize how a tornado is formed.  </a:t>
            </a:r>
            <a:endParaRPr lang="en-US" sz="2400" dirty="0" smtClean="0"/>
          </a:p>
          <a:p>
            <a:r>
              <a:rPr lang="en-US" sz="2400" dirty="0" smtClean="0"/>
              <a:t>Such </a:t>
            </a:r>
            <a:r>
              <a:rPr lang="en-US" sz="2400" dirty="0" smtClean="0"/>
              <a:t>visualization is useful for dealing with the vast amounts of physical data collected or generated through experiments, sensors, or computer models.  </a:t>
            </a:r>
            <a:endParaRPr lang="en-US" sz="2400" dirty="0" smtClean="0"/>
          </a:p>
          <a:p>
            <a:r>
              <a:rPr lang="en-US" sz="2400" b="1" dirty="0" smtClean="0"/>
              <a:t>2. Information </a:t>
            </a:r>
            <a:r>
              <a:rPr lang="en-US" sz="2400" b="1" dirty="0" smtClean="0"/>
              <a:t>visualization </a:t>
            </a:r>
            <a:r>
              <a:rPr lang="en-US" sz="2400" dirty="0" smtClean="0"/>
              <a:t>is the other general category that refers to more abstract or derived data such as stock prices, network traffic, or gene sequences.  </a:t>
            </a:r>
            <a:endParaRPr lang="en-US" sz="2400" dirty="0" smtClean="0"/>
          </a:p>
          <a:p>
            <a:r>
              <a:rPr lang="en-US" sz="2400" dirty="0" smtClean="0"/>
              <a:t>Visualization </a:t>
            </a:r>
            <a:r>
              <a:rPr lang="en-US" sz="2400" dirty="0" smtClean="0"/>
              <a:t>of this type of data generally requires a more abstract technique, such as data graphing, versus trying to represent it with a physical interpretation.</a:t>
            </a:r>
            <a:endParaRPr lang="en-US" sz="24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228600"/>
            <a:ext cx="8915400" cy="5632311"/>
          </a:xfrm>
          <a:prstGeom prst="rect">
            <a:avLst/>
          </a:prstGeom>
        </p:spPr>
        <p:txBody>
          <a:bodyPr wrap="square">
            <a:spAutoFit/>
          </a:bodyPr>
          <a:lstStyle/>
          <a:p>
            <a:r>
              <a:rPr lang="en-US" sz="2400" b="1" dirty="0" smtClean="0"/>
              <a:t>CAD – Computer Aided Design </a:t>
            </a:r>
            <a:r>
              <a:rPr lang="en-US" sz="2400" dirty="0" smtClean="0"/>
              <a:t>was one of the early applications of interactive computer graphics to assist engineers and designers in the modeling and analysis of automobiles, mechanical parts, and building structures.  The auto industry is a good example of the benefits derived from using CAD.  New car designs used to be created by hand with a full‐sized clay model built to see what it looked like in 3‐D.  </a:t>
            </a:r>
            <a:endParaRPr lang="en-US" sz="2400" dirty="0" smtClean="0"/>
          </a:p>
          <a:p>
            <a:r>
              <a:rPr lang="en-US" sz="2400" dirty="0" smtClean="0"/>
              <a:t>The </a:t>
            </a:r>
            <a:r>
              <a:rPr lang="en-US" sz="2400" dirty="0" smtClean="0"/>
              <a:t>model could take days or weeks to produce.   </a:t>
            </a:r>
            <a:endParaRPr lang="en-US" sz="2400" dirty="0" smtClean="0"/>
          </a:p>
          <a:p>
            <a:r>
              <a:rPr lang="en-US" sz="2400" dirty="0" smtClean="0"/>
              <a:t>Today</a:t>
            </a:r>
            <a:r>
              <a:rPr lang="en-US" sz="2400" dirty="0" smtClean="0"/>
              <a:t>, with the assistance of interactive graphics, all models are created in the computer.   Designers can quickly change the model to see the results of different styles, the image can be interactively manipulated to see it from all angles, and engineering computations can be performed on the model to determine its performance characteristics.  </a:t>
            </a:r>
            <a:endParaRPr lang="en-US" sz="2400" dirty="0" smtClean="0"/>
          </a:p>
          <a:p>
            <a:r>
              <a:rPr lang="en-US" sz="2400" dirty="0" smtClean="0"/>
              <a:t>In </a:t>
            </a:r>
            <a:r>
              <a:rPr lang="en-US" sz="2400" dirty="0" smtClean="0"/>
              <a:t>some cases, the computer model can be sent directly to a manufacturing device for construction.</a:t>
            </a:r>
            <a:endParaRPr lang="en-US" sz="24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763000" cy="5632311"/>
          </a:xfrm>
          <a:prstGeom prst="rect">
            <a:avLst/>
          </a:prstGeom>
        </p:spPr>
        <p:txBody>
          <a:bodyPr wrap="square">
            <a:spAutoFit/>
          </a:bodyPr>
          <a:lstStyle/>
          <a:p>
            <a:r>
              <a:rPr lang="en-US" sz="2400" b="1" dirty="0" smtClean="0"/>
              <a:t>Gaming</a:t>
            </a:r>
            <a:r>
              <a:rPr lang="en-US" sz="2400" dirty="0" smtClean="0"/>
              <a:t> – From the earliest days of Pong, users have been entertained by interacting with computers in some type of gaming environment.  As computer processing speeds increased, and dedicated graphic display hardware allowed for faster drawing of scenes, more and more realistic games were developed that allowed the player to be immersed in a visual environment that appeared life‐like and moved smoothly with the actions of the player.  </a:t>
            </a:r>
            <a:endParaRPr lang="en-US" sz="2400" dirty="0" smtClean="0"/>
          </a:p>
          <a:p>
            <a:r>
              <a:rPr lang="en-US" sz="2400" dirty="0" smtClean="0"/>
              <a:t>The </a:t>
            </a:r>
            <a:r>
              <a:rPr lang="en-US" sz="2400" dirty="0" smtClean="0"/>
              <a:t>advent of the internet and high speed connectivity has led to games in which large numbers of players can interact or compete with each other across the globe.  </a:t>
            </a:r>
            <a:endParaRPr lang="en-US" sz="2400" dirty="0" smtClean="0"/>
          </a:p>
          <a:p>
            <a:r>
              <a:rPr lang="en-US" sz="2400" dirty="0" smtClean="0"/>
              <a:t>The </a:t>
            </a:r>
            <a:r>
              <a:rPr lang="en-US" sz="2400" dirty="0" smtClean="0"/>
              <a:t>term MMORPG, or massively multiplayer online role‐playing games, was coined to refer to these types of interactive games.  </a:t>
            </a:r>
            <a:endParaRPr lang="en-US" sz="2400" smtClean="0"/>
          </a:p>
          <a:p>
            <a:r>
              <a:rPr lang="en-US" sz="2400" smtClean="0"/>
              <a:t>The </a:t>
            </a:r>
            <a:r>
              <a:rPr lang="en-US" sz="2400" dirty="0" smtClean="0"/>
              <a:t>popularity of interactive computer games has created a huge industry in game development and services; estimates are the online gaming industry will reach $4.4 billion dollars by 2010.</a:t>
            </a:r>
            <a:endParaRPr lang="en-US" sz="24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686800" cy="4524315"/>
          </a:xfrm>
          <a:prstGeom prst="rect">
            <a:avLst/>
          </a:prstGeom>
        </p:spPr>
        <p:txBody>
          <a:bodyPr wrap="square">
            <a:spAutoFit/>
          </a:bodyPr>
          <a:lstStyle/>
          <a:p>
            <a:r>
              <a:rPr lang="en-US" sz="2400" b="1" dirty="0" smtClean="0"/>
              <a:t>Film</a:t>
            </a:r>
            <a:r>
              <a:rPr lang="en-US" sz="2400" dirty="0" smtClean="0"/>
              <a:t> – Some of the historical achievements of computer graphics in film were previously listed.   Today, almost all movies include some type of computer graphics whether it is computer generated characters, digitally enhanced special effects, or simple digital cleanup to remove mistakes.  Computer generated characters are becoming more realistic, both in appearance and in their movement.  Some futurists go so far as to claim they will eventually replace live actors!   Using CG to enhance special effects is both cost effective and allows for effects that could not be created through other means.  One of the challenges of combining live action with digital special effects is to make the interaction between live actors and digital effects appear natural and seamless.</a:t>
            </a:r>
            <a:endParaRPr lang="en-US" sz="24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8534400" cy="3046988"/>
          </a:xfrm>
          <a:prstGeom prst="rect">
            <a:avLst/>
          </a:prstGeom>
        </p:spPr>
        <p:txBody>
          <a:bodyPr wrap="square">
            <a:spAutoFit/>
          </a:bodyPr>
          <a:lstStyle/>
          <a:p>
            <a:r>
              <a:rPr lang="en-US" sz="2400" b="1" dirty="0" smtClean="0"/>
              <a:t>Computer Art</a:t>
            </a:r>
            <a:r>
              <a:rPr lang="en-US" sz="2400" dirty="0" smtClean="0"/>
              <a:t> </a:t>
            </a:r>
            <a:r>
              <a:rPr lang="en-US" sz="2400" dirty="0" smtClean="0"/>
              <a:t>– Digital artists have explored the use of computers and graphics to produce creative and aesthetically pleasing images.  Conferences and exhibits have been created to provide forums for artists to discuss and display their work.  Sometimes, the art is created using digital tools that mimic traditional media, such as paint systems and sketching software.  The computer also offers the ability to create artistic images from mathematical formulations, such as fractals and procedural modeling.</a:t>
            </a:r>
            <a:endParaRPr lang="en-US" sz="24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1"/>
            <a:ext cx="8839200" cy="3046988"/>
          </a:xfrm>
          <a:prstGeom prst="rect">
            <a:avLst/>
          </a:prstGeom>
        </p:spPr>
        <p:txBody>
          <a:bodyPr wrap="square">
            <a:spAutoFit/>
          </a:bodyPr>
          <a:lstStyle/>
          <a:p>
            <a:r>
              <a:rPr lang="en-US" sz="2400" b="1" dirty="0" smtClean="0"/>
              <a:t>Education</a:t>
            </a:r>
            <a:r>
              <a:rPr lang="en-US" sz="2400" dirty="0" smtClean="0"/>
              <a:t>‐ Interactive computer graphics is becoming widely used as a teaching aide, especially for online courses.  Graphics can be used to represent either physical or abstract concepts and allow the student to interact with them to understand cause and effect relationships.  One of the strengths of using interactive teaching tools is that a student can proceed at their own pace, and if a concept is unclear, they can replay a scenario, or repeat an action to better understand it.</a:t>
            </a:r>
            <a:endParaRPr lang="en-US" sz="24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8763000" cy="2308324"/>
          </a:xfrm>
          <a:prstGeom prst="rect">
            <a:avLst/>
          </a:prstGeom>
        </p:spPr>
        <p:txBody>
          <a:bodyPr wrap="square">
            <a:spAutoFit/>
          </a:bodyPr>
          <a:lstStyle/>
          <a:p>
            <a:r>
              <a:rPr lang="en-US" sz="2400" b="1" dirty="0" smtClean="0"/>
              <a:t>Training</a:t>
            </a:r>
            <a:r>
              <a:rPr lang="en-US" sz="2400" dirty="0" smtClean="0"/>
              <a:t> – Similar to education, interactive computer graphics have become commonplace in many training environments.  For some applications, using CG is not only cost effective, but provides a safe environment for students to learn.  Flight simulation is a good example.   Students can be put into unsafe conditions to learn how to react in times of emergency without risking lives or equipment.</a:t>
            </a:r>
            <a:endParaRPr lang="en-US" sz="24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8839200" cy="3416320"/>
          </a:xfrm>
          <a:prstGeom prst="rect">
            <a:avLst/>
          </a:prstGeom>
        </p:spPr>
        <p:txBody>
          <a:bodyPr wrap="square">
            <a:spAutoFit/>
          </a:bodyPr>
          <a:lstStyle/>
          <a:p>
            <a:r>
              <a:rPr lang="en-US" sz="2400" b="1" dirty="0" smtClean="0"/>
              <a:t>Communication</a:t>
            </a:r>
            <a:r>
              <a:rPr lang="en-US" sz="2400" dirty="0" smtClean="0"/>
              <a:t> – All of computer graphics is a form of communication.  Sometimes the primary focus of the graphics is to communicate information to another person or group.  Presentation graphics is a term sometimes used to refer to the creation of data graphs and visualizations to communicate a concept.  It has been around for much longer than computers, as illustrated in the 1800’s by the famous flow graph showing Napoleon’s disastrous Russian </a:t>
            </a:r>
            <a:r>
              <a:rPr lang="en-US" sz="2400" dirty="0" smtClean="0"/>
              <a:t>campaign.</a:t>
            </a:r>
            <a:r>
              <a:rPr lang="en-US" sz="2400" dirty="0" smtClean="0"/>
              <a:t>  Animation is also used to communicate time‐based events such as simulating the movement of cars in an accident for a jury. </a:t>
            </a:r>
            <a:endParaRPr lang="en-US" sz="24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8763000" cy="4524315"/>
          </a:xfrm>
          <a:prstGeom prst="rect">
            <a:avLst/>
          </a:prstGeom>
        </p:spPr>
        <p:txBody>
          <a:bodyPr wrap="square">
            <a:spAutoFit/>
          </a:bodyPr>
          <a:lstStyle/>
          <a:p>
            <a:r>
              <a:rPr lang="en-US" sz="2400" b="1" dirty="0" smtClean="0"/>
              <a:t>Image Processing</a:t>
            </a:r>
            <a:r>
              <a:rPr lang="en-US" sz="2400" dirty="0" smtClean="0"/>
              <a:t>‐ Image processing refers to the manipulation and analysis of digital imagery from sources such as digital cameras.  This may be something as simple as using filters to improve personal photographs, to something as complex as identifying specific objects in a satellite photograph.  A field that has relied heavily on image processing is robotics.  For a robotic device to interact successfully with its environment, such as picking up an object or moving in a room, it needs to be aware of where objects and obstacles are located and perform sufficient analysis on them to accomplish its tasks.  The advent of inexpensive digital cameras has greatly increased the number of software tools available to perform simple image processing techniques.</a:t>
            </a:r>
            <a:endParaRPr lang="en-US" sz="2400"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763000" cy="4524315"/>
          </a:xfrm>
          <a:prstGeom prst="rect">
            <a:avLst/>
          </a:prstGeom>
        </p:spPr>
        <p:txBody>
          <a:bodyPr wrap="square">
            <a:spAutoFit/>
          </a:bodyPr>
          <a:lstStyle/>
          <a:p>
            <a:r>
              <a:rPr lang="en-US" sz="2400" b="1" dirty="0" smtClean="0"/>
              <a:t>User Interfaces </a:t>
            </a:r>
            <a:r>
              <a:rPr lang="en-US" sz="2400" dirty="0" smtClean="0"/>
              <a:t>– Graphical User Interfaces (GUI’s) are ways of using the human visual system to allow users to interact with a program.  Effective interfaces can be the key to the usability and perceived value of a system.  Computer‐human interface is an entire discipline that has grown up around how to make computer‐based systems easier to use and understand.  The increased processing speeds and display capability of modern computers have made graphical interfaces the norm for how users interact with software and hardware. These are but some of the common applications of interactive computer graphics.  In many ways, the field is ubiquitous as almost all modern systems rely on user interaction and the visual display of information for their operation.   </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Games</a:t>
            </a:r>
          </a:p>
          <a:p>
            <a:pPr>
              <a:lnSpc>
                <a:spcPts val="5060"/>
              </a:lnSpc>
            </a:pPr>
            <a:endParaRPr lang="en-CA" sz="4397">
              <a:solidFill>
                <a:srgbClr val="000000"/>
              </a:solidFill>
            </a:endParaRPr>
          </a:p>
        </p:txBody>
      </p:sp>
      <p:sp>
        <p:nvSpPr>
          <p:cNvPr id="3" name="TextBox 3"/>
          <p:cNvSpPr txBox="1"/>
          <p:nvPr/>
        </p:nvSpPr>
        <p:spPr>
          <a:xfrm>
            <a:off x="2120900" y="3771900"/>
            <a:ext cx="1346200" cy="342900"/>
          </a:xfrm>
          <a:prstGeom prst="rect">
            <a:avLst/>
          </a:prstGeom>
          <a:noFill/>
        </p:spPr>
        <p:txBody>
          <a:bodyPr vert="horz" wrap="none" lIns="0" tIns="0" rIns="0" bIns="0" rtlCol="0">
            <a:spAutoFit/>
          </a:bodyPr>
          <a:lstStyle/>
          <a:p>
            <a:pPr>
              <a:lnSpc>
                <a:spcPts val="2125"/>
              </a:lnSpc>
            </a:pPr>
            <a:r>
              <a:rPr lang="en-CA" sz="1865" smtClean="0">
                <a:solidFill>
                  <a:srgbClr val="000000"/>
                </a:solidFill>
                <a:latin typeface="Tahoma"/>
                <a:cs typeface="Tahoma"/>
              </a:rPr>
              <a:t>Quake III</a:t>
            </a:r>
          </a:p>
          <a:p>
            <a:pPr>
              <a:lnSpc>
                <a:spcPts val="2125"/>
              </a:lnSpc>
            </a:pPr>
            <a:endParaRPr lang="en-CA" sz="1865" smtClean="0">
              <a:solidFill>
                <a:srgbClr val="000000"/>
              </a:solidFill>
              <a:latin typeface="Tahoma"/>
              <a:cs typeface="Tahoma"/>
            </a:endParaRPr>
          </a:p>
        </p:txBody>
      </p:sp>
      <p:sp>
        <p:nvSpPr>
          <p:cNvPr id="4" name="TextBox 4"/>
          <p:cNvSpPr txBox="1"/>
          <p:nvPr/>
        </p:nvSpPr>
        <p:spPr>
          <a:xfrm>
            <a:off x="5880100" y="3771900"/>
            <a:ext cx="1727200" cy="342900"/>
          </a:xfrm>
          <a:prstGeom prst="rect">
            <a:avLst/>
          </a:prstGeom>
          <a:noFill/>
        </p:spPr>
        <p:txBody>
          <a:bodyPr vert="horz" wrap="none" lIns="0" tIns="0" rIns="0" bIns="0" rtlCol="0">
            <a:spAutoFit/>
          </a:bodyPr>
          <a:lstStyle/>
          <a:p>
            <a:pPr>
              <a:lnSpc>
                <a:spcPts val="2125"/>
              </a:lnSpc>
            </a:pPr>
            <a:r>
              <a:rPr lang="en-CA" sz="1865" smtClean="0">
                <a:solidFill>
                  <a:srgbClr val="000000"/>
                </a:solidFill>
                <a:latin typeface="Tahoma"/>
                <a:cs typeface="Tahoma"/>
              </a:rPr>
              <a:t>Metroid Pride</a:t>
            </a:r>
          </a:p>
          <a:p>
            <a:pPr>
              <a:lnSpc>
                <a:spcPts val="2125"/>
              </a:lnSpc>
            </a:pPr>
            <a:endParaRPr lang="en-CA" sz="1865" smtClean="0">
              <a:solidFill>
                <a:srgbClr val="000000"/>
              </a:solidFill>
              <a:latin typeface="Tahoma"/>
              <a:cs typeface="Tahoma"/>
            </a:endParaRPr>
          </a:p>
        </p:txBody>
      </p:sp>
      <p:sp>
        <p:nvSpPr>
          <p:cNvPr id="6" name="TextBox 6"/>
          <p:cNvSpPr txBox="1"/>
          <p:nvPr/>
        </p:nvSpPr>
        <p:spPr>
          <a:xfrm>
            <a:off x="2286000" y="6400800"/>
            <a:ext cx="800100" cy="342900"/>
          </a:xfrm>
          <a:prstGeom prst="rect">
            <a:avLst/>
          </a:prstGeom>
          <a:noFill/>
        </p:spPr>
        <p:txBody>
          <a:bodyPr vert="horz" wrap="none" lIns="0" tIns="0" rIns="0" bIns="0" rtlCol="0">
            <a:spAutoFit/>
          </a:bodyPr>
          <a:lstStyle/>
          <a:p>
            <a:pPr>
              <a:lnSpc>
                <a:spcPts val="2125"/>
              </a:lnSpc>
            </a:pPr>
            <a:r>
              <a:rPr lang="en-CA" sz="1865" smtClean="0">
                <a:solidFill>
                  <a:srgbClr val="000000"/>
                </a:solidFill>
                <a:latin typeface="Tahoma"/>
                <a:cs typeface="Tahoma"/>
              </a:rPr>
              <a:t>Halo</a:t>
            </a:r>
          </a:p>
          <a:p>
            <a:pPr>
              <a:lnSpc>
                <a:spcPts val="2125"/>
              </a:lnSpc>
            </a:pPr>
            <a:endParaRPr lang="en-CA" sz="1865" smtClean="0">
              <a:solidFill>
                <a:srgbClr val="000000"/>
              </a:solidFill>
              <a:latin typeface="Tahoma"/>
              <a:cs typeface="Tahoma"/>
            </a:endParaRPr>
          </a:p>
        </p:txBody>
      </p:sp>
      <p:sp>
        <p:nvSpPr>
          <p:cNvPr id="8" name="TextBox 8"/>
          <p:cNvSpPr txBox="1"/>
          <p:nvPr/>
        </p:nvSpPr>
        <p:spPr>
          <a:xfrm>
            <a:off x="6210300" y="6400800"/>
            <a:ext cx="952500" cy="342900"/>
          </a:xfrm>
          <a:prstGeom prst="rect">
            <a:avLst/>
          </a:prstGeom>
          <a:noFill/>
        </p:spPr>
        <p:txBody>
          <a:bodyPr vert="horz" wrap="none" lIns="0" tIns="0" rIns="0" bIns="0" rtlCol="0">
            <a:spAutoFit/>
          </a:bodyPr>
          <a:lstStyle/>
          <a:p>
            <a:pPr>
              <a:lnSpc>
                <a:spcPts val="2125"/>
              </a:lnSpc>
            </a:pPr>
            <a:r>
              <a:rPr lang="en-CA" sz="1865" smtClean="0">
                <a:solidFill>
                  <a:srgbClr val="000000"/>
                </a:solidFill>
                <a:latin typeface="Tahoma"/>
                <a:cs typeface="Tahoma"/>
              </a:rPr>
              <a:t>Doom</a:t>
            </a:r>
          </a:p>
          <a:p>
            <a:pPr>
              <a:lnSpc>
                <a:spcPts val="2125"/>
              </a:lnSpc>
            </a:pPr>
            <a:endParaRPr lang="en-CA" sz="1865" smtClean="0">
              <a:solidFill>
                <a:srgbClr val="000000"/>
              </a:solidFill>
              <a:latin typeface="Tahoma"/>
              <a:cs typeface="Tahom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Engineering Design</a:t>
            </a:r>
          </a:p>
          <a:p>
            <a:pPr>
              <a:lnSpc>
                <a:spcPts val="5060"/>
              </a:lnSpc>
            </a:pPr>
            <a:endParaRPr lang="en-CA" sz="4397">
              <a:solidFill>
                <a:srgbClr val="000000"/>
              </a:solidFill>
            </a:endParaRPr>
          </a:p>
        </p:txBody>
      </p:sp>
      <p:sp>
        <p:nvSpPr>
          <p:cNvPr id="3" name="TextBox 3"/>
          <p:cNvSpPr txBox="1"/>
          <p:nvPr/>
        </p:nvSpPr>
        <p:spPr>
          <a:xfrm>
            <a:off x="381000" y="1612900"/>
            <a:ext cx="87630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Engineering &amp; Architecture</a:t>
            </a:r>
          </a:p>
          <a:p>
            <a:pPr>
              <a:lnSpc>
                <a:spcPts val="2300"/>
              </a:lnSpc>
            </a:pPr>
            <a:endParaRPr lang="en-CA" sz="1997">
              <a:solidFill>
                <a:srgbClr val="000000"/>
              </a:solidFill>
            </a:endParaRPr>
          </a:p>
        </p:txBody>
      </p:sp>
      <p:sp>
        <p:nvSpPr>
          <p:cNvPr id="4" name="TextBox 4"/>
          <p:cNvSpPr txBox="1"/>
          <p:nvPr/>
        </p:nvSpPr>
        <p:spPr>
          <a:xfrm>
            <a:off x="723900" y="1905000"/>
            <a:ext cx="8420100" cy="355600"/>
          </a:xfrm>
          <a:prstGeom prst="rect">
            <a:avLst/>
          </a:prstGeom>
          <a:noFill/>
        </p:spPr>
        <p:txBody>
          <a:bodyPr vert="horz" wrap="none" lIns="0" tIns="0" rIns="0" bIns="0" rtlCol="0">
            <a:spAutoFit/>
          </a:bodyPr>
          <a:lstStyle/>
          <a:p>
            <a:pPr>
              <a:lnSpc>
                <a:spcPts val="2175"/>
              </a:lnSpc>
            </a:pPr>
            <a:r>
              <a:rPr lang="en-CA" sz="1997" smtClean="0">
                <a:solidFill>
                  <a:srgbClr val="FFFF00"/>
                </a:solidFill>
                <a:latin typeface="Times New Roman"/>
                <a:cs typeface="Times New Roman"/>
              </a:rPr>
              <a:t>Software</a:t>
            </a:r>
          </a:p>
          <a:p>
            <a:pPr>
              <a:lnSpc>
                <a:spcPts val="2175"/>
              </a:lnSpc>
            </a:pPr>
            <a:endParaRPr lang="en-CA" sz="1997">
              <a:solidFill>
                <a:srgbClr val="000000"/>
              </a:solidFill>
            </a:endParaRPr>
          </a:p>
        </p:txBody>
      </p:sp>
      <p:sp>
        <p:nvSpPr>
          <p:cNvPr id="5" name="TextBox 5"/>
          <p:cNvSpPr txBox="1"/>
          <p:nvPr/>
        </p:nvSpPr>
        <p:spPr>
          <a:xfrm>
            <a:off x="381000" y="2222500"/>
            <a:ext cx="87630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Buildings, aircraft,</a:t>
            </a:r>
          </a:p>
          <a:p>
            <a:pPr>
              <a:lnSpc>
                <a:spcPts val="2300"/>
              </a:lnSpc>
            </a:pPr>
            <a:endParaRPr lang="en-CA" sz="1997">
              <a:solidFill>
                <a:srgbClr val="000000"/>
              </a:solidFill>
            </a:endParaRPr>
          </a:p>
        </p:txBody>
      </p:sp>
      <p:sp>
        <p:nvSpPr>
          <p:cNvPr id="6" name="TextBox 6"/>
          <p:cNvSpPr txBox="1"/>
          <p:nvPr/>
        </p:nvSpPr>
        <p:spPr>
          <a:xfrm>
            <a:off x="723900" y="2514600"/>
            <a:ext cx="8420100" cy="647700"/>
          </a:xfrm>
          <a:prstGeom prst="rect">
            <a:avLst/>
          </a:prstGeom>
          <a:noFill/>
        </p:spPr>
        <p:txBody>
          <a:bodyPr vert="horz" wrap="none" lIns="0" tIns="0" rIns="0" bIns="0" rtlCol="0">
            <a:spAutoFit/>
          </a:bodyPr>
          <a:lstStyle/>
          <a:p>
            <a:pPr>
              <a:lnSpc>
                <a:spcPts val="2100"/>
              </a:lnSpc>
            </a:pPr>
            <a:r>
              <a:rPr lang="en-CA" sz="1997" smtClean="0">
                <a:solidFill>
                  <a:srgbClr val="FFFF00"/>
                </a:solidFill>
                <a:latin typeface="Times New Roman"/>
                <a:cs typeface="Times New Roman"/>
              </a:rPr>
              <a:t>automobile, computers,</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appliances, etc.</a:t>
            </a:r>
          </a:p>
          <a:p>
            <a:pPr>
              <a:lnSpc>
                <a:spcPts val="2100"/>
              </a:lnSpc>
            </a:pPr>
            <a:endParaRPr lang="en-CA" sz="1997">
              <a:solidFill>
                <a:srgbClr val="000000"/>
              </a:solidFill>
            </a:endParaRPr>
          </a:p>
        </p:txBody>
      </p:sp>
      <p:sp>
        <p:nvSpPr>
          <p:cNvPr id="7" name="TextBox 7"/>
          <p:cNvSpPr txBox="1"/>
          <p:nvPr/>
        </p:nvSpPr>
        <p:spPr>
          <a:xfrm>
            <a:off x="381000" y="3111500"/>
            <a:ext cx="87630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Interactive design (mesh</a:t>
            </a:r>
          </a:p>
          <a:p>
            <a:pPr>
              <a:lnSpc>
                <a:spcPts val="2300"/>
              </a:lnSpc>
            </a:pPr>
            <a:endParaRPr lang="en-CA" sz="1997">
              <a:solidFill>
                <a:srgbClr val="000000"/>
              </a:solidFill>
            </a:endParaRPr>
          </a:p>
        </p:txBody>
      </p:sp>
      <p:sp>
        <p:nvSpPr>
          <p:cNvPr id="8" name="TextBox 8"/>
          <p:cNvSpPr txBox="1"/>
          <p:nvPr/>
        </p:nvSpPr>
        <p:spPr>
          <a:xfrm>
            <a:off x="723900" y="3390900"/>
            <a:ext cx="8420100" cy="660400"/>
          </a:xfrm>
          <a:prstGeom prst="rect">
            <a:avLst/>
          </a:prstGeom>
          <a:noFill/>
        </p:spPr>
        <p:txBody>
          <a:bodyPr vert="horz" wrap="none" lIns="0" tIns="0" rIns="0" bIns="0" rtlCol="0">
            <a:spAutoFit/>
          </a:bodyPr>
          <a:lstStyle/>
          <a:p>
            <a:pPr>
              <a:lnSpc>
                <a:spcPts val="2200"/>
              </a:lnSpc>
            </a:pPr>
            <a:r>
              <a:rPr lang="en-CA" sz="1997" smtClean="0">
                <a:solidFill>
                  <a:srgbClr val="FFFF00"/>
                </a:solidFill>
                <a:latin typeface="Times New Roman"/>
                <a:cs typeface="Times New Roman"/>
              </a:rPr>
              <a:t>editing, wire-frame display,</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etc.)</a:t>
            </a:r>
          </a:p>
          <a:p>
            <a:pPr>
              <a:lnSpc>
                <a:spcPts val="2200"/>
              </a:lnSpc>
            </a:pPr>
            <a:endParaRPr lang="en-CA" sz="1997">
              <a:solidFill>
                <a:srgbClr val="000000"/>
              </a:solidFill>
            </a:endParaRPr>
          </a:p>
        </p:txBody>
      </p:sp>
      <p:sp>
        <p:nvSpPr>
          <p:cNvPr id="9" name="TextBox 9"/>
          <p:cNvSpPr txBox="1"/>
          <p:nvPr/>
        </p:nvSpPr>
        <p:spPr>
          <a:xfrm>
            <a:off x="381000" y="3987800"/>
            <a:ext cx="8763000" cy="381000"/>
          </a:xfrm>
          <a:prstGeom prst="rect">
            <a:avLst/>
          </a:prstGeom>
          <a:noFill/>
        </p:spPr>
        <p:txBody>
          <a:bodyPr vert="horz" wrap="none" lIns="0" tIns="0" rIns="0" bIns="0" rtlCol="0">
            <a:spAutoFit/>
          </a:bodyPr>
          <a:lstStyle/>
          <a:p>
            <a:pPr>
              <a:lnSpc>
                <a:spcPts val="2300"/>
              </a:lnSpc>
            </a:pPr>
            <a:r>
              <a:rPr lang="en-CA" sz="2000" smtClean="0">
                <a:solidFill>
                  <a:srgbClr val="FFFF00"/>
                </a:solidFill>
                <a:latin typeface="Times New Roman"/>
                <a:cs typeface="Times New Roman"/>
              </a:rPr>
              <a:t>•  Standard shape database</a:t>
            </a:r>
          </a:p>
          <a:p>
            <a:pPr>
              <a:lnSpc>
                <a:spcPts val="2300"/>
              </a:lnSpc>
            </a:pPr>
            <a:endParaRPr lang="en-CA" sz="2000">
              <a:solidFill>
                <a:srgbClr val="000000"/>
              </a:solidFill>
            </a:endParaRPr>
          </a:p>
        </p:txBody>
      </p:sp>
      <p:sp>
        <p:nvSpPr>
          <p:cNvPr id="10" name="TextBox 10"/>
          <p:cNvSpPr txBox="1"/>
          <p:nvPr/>
        </p:nvSpPr>
        <p:spPr>
          <a:xfrm>
            <a:off x="381000" y="4330700"/>
            <a:ext cx="87630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Design of structural</a:t>
            </a:r>
          </a:p>
          <a:p>
            <a:pPr>
              <a:lnSpc>
                <a:spcPts val="2300"/>
              </a:lnSpc>
            </a:pPr>
            <a:endParaRPr lang="en-CA" sz="1997">
              <a:solidFill>
                <a:srgbClr val="000000"/>
              </a:solidFill>
            </a:endParaRPr>
          </a:p>
        </p:txBody>
      </p:sp>
      <p:sp>
        <p:nvSpPr>
          <p:cNvPr id="11" name="TextBox 11"/>
          <p:cNvSpPr txBox="1"/>
          <p:nvPr/>
        </p:nvSpPr>
        <p:spPr>
          <a:xfrm>
            <a:off x="723900" y="4610100"/>
            <a:ext cx="8420100" cy="927100"/>
          </a:xfrm>
          <a:prstGeom prst="rect">
            <a:avLst/>
          </a:prstGeom>
          <a:noFill/>
        </p:spPr>
        <p:txBody>
          <a:bodyPr vert="horz" wrap="none" lIns="0" tIns="0" rIns="0" bIns="0" rtlCol="0">
            <a:spAutoFit/>
          </a:bodyPr>
          <a:lstStyle/>
          <a:p>
            <a:pPr>
              <a:lnSpc>
                <a:spcPts val="2150"/>
              </a:lnSpc>
            </a:pPr>
            <a:r>
              <a:rPr lang="en-CA" sz="1997" smtClean="0">
                <a:solidFill>
                  <a:srgbClr val="FFFF00"/>
                </a:solidFill>
                <a:latin typeface="Times New Roman"/>
                <a:cs typeface="Times New Roman"/>
              </a:rPr>
              <a:t>component through numerical</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simulation of the physical</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operating environment</a:t>
            </a:r>
          </a:p>
          <a:p>
            <a:pPr>
              <a:lnSpc>
                <a:spcPts val="2150"/>
              </a:lnSpc>
            </a:pPr>
            <a:endParaRPr lang="en-CA" sz="1997">
              <a:solidFill>
                <a:srgbClr val="000000"/>
              </a:solidFill>
            </a:endParaRPr>
          </a:p>
        </p:txBody>
      </p:sp>
      <p:sp>
        <p:nvSpPr>
          <p:cNvPr id="12" name="TextBox 12"/>
          <p:cNvSpPr txBox="1"/>
          <p:nvPr/>
        </p:nvSpPr>
        <p:spPr>
          <a:xfrm>
            <a:off x="381000" y="5486400"/>
            <a:ext cx="87630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Testing: real-time animations</a:t>
            </a:r>
          </a:p>
          <a:p>
            <a:pPr>
              <a:lnSpc>
                <a:spcPts val="2300"/>
              </a:lnSpc>
            </a:pPr>
            <a:endParaRPr lang="en-CA" sz="1997">
              <a:solidFill>
                <a:srgbClr val="000000"/>
              </a:solidFill>
            </a:endParaRPr>
          </a:p>
        </p:txBody>
      </p:sp>
      <p:sp>
        <p:nvSpPr>
          <p:cNvPr id="13" name="TextBox 13"/>
          <p:cNvSpPr txBox="1"/>
          <p:nvPr/>
        </p:nvSpPr>
        <p:spPr>
          <a:xfrm>
            <a:off x="4813300" y="5740400"/>
            <a:ext cx="4330700" cy="241300"/>
          </a:xfrm>
          <a:prstGeom prst="rect">
            <a:avLst/>
          </a:prstGeom>
          <a:noFill/>
        </p:spPr>
        <p:txBody>
          <a:bodyPr vert="horz" wrap="none" lIns="0" tIns="0" rIns="0" bIns="0" rtlCol="0">
            <a:spAutoFit/>
          </a:bodyPr>
          <a:lstStyle/>
          <a:p>
            <a:pPr>
              <a:lnSpc>
                <a:spcPts val="1215"/>
              </a:lnSpc>
            </a:pPr>
            <a:r>
              <a:rPr lang="en-CA" sz="1331" smtClean="0">
                <a:solidFill>
                  <a:srgbClr val="000000"/>
                </a:solidFill>
                <a:latin typeface="Tahoma"/>
                <a:cs typeface="Tahoma"/>
              </a:rPr>
              <a:t>Courtesy of Lana Rushing, Engineering Animation, Inc.</a:t>
            </a:r>
          </a:p>
          <a:p>
            <a:pPr>
              <a:lnSpc>
                <a:spcPts val="1215"/>
              </a:lnSpc>
            </a:pPr>
            <a:endParaRPr lang="en-CA" sz="1331">
              <a:solidFill>
                <a:srgbClr val="00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6"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Architectural Design</a:t>
            </a:r>
          </a:p>
          <a:p>
            <a:pPr>
              <a:lnSpc>
                <a:spcPts val="5060"/>
              </a:lnSpc>
            </a:pPr>
            <a:endParaRPr lang="en-CA" sz="4397">
              <a:solidFill>
                <a:srgbClr val="000000"/>
              </a:solidFill>
            </a:endParaRPr>
          </a:p>
        </p:txBody>
      </p:sp>
      <p:sp>
        <p:nvSpPr>
          <p:cNvPr id="3" name="TextBox 3"/>
          <p:cNvSpPr txBox="1"/>
          <p:nvPr/>
        </p:nvSpPr>
        <p:spPr>
          <a:xfrm>
            <a:off x="330200" y="15875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Architecture, Engineering,</a:t>
            </a:r>
          </a:p>
          <a:p>
            <a:pPr>
              <a:lnSpc>
                <a:spcPts val="2300"/>
              </a:lnSpc>
            </a:pPr>
            <a:endParaRPr lang="en-CA" sz="1997">
              <a:solidFill>
                <a:srgbClr val="000000"/>
              </a:solidFill>
            </a:endParaRPr>
          </a:p>
        </p:txBody>
      </p:sp>
      <p:sp>
        <p:nvSpPr>
          <p:cNvPr id="4" name="TextBox 4"/>
          <p:cNvSpPr txBox="1"/>
          <p:nvPr/>
        </p:nvSpPr>
        <p:spPr>
          <a:xfrm>
            <a:off x="673100" y="1892300"/>
            <a:ext cx="84709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Construction</a:t>
            </a:r>
          </a:p>
          <a:p>
            <a:pPr>
              <a:lnSpc>
                <a:spcPts val="2300"/>
              </a:lnSpc>
            </a:pPr>
            <a:endParaRPr lang="en-CA" sz="1997">
              <a:solidFill>
                <a:srgbClr val="000000"/>
              </a:solidFill>
            </a:endParaRPr>
          </a:p>
        </p:txBody>
      </p:sp>
      <p:sp>
        <p:nvSpPr>
          <p:cNvPr id="5" name="TextBox 5"/>
          <p:cNvSpPr txBox="1"/>
          <p:nvPr/>
        </p:nvSpPr>
        <p:spPr>
          <a:xfrm>
            <a:off x="330200" y="22606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Final product appearance:</a:t>
            </a:r>
          </a:p>
          <a:p>
            <a:pPr>
              <a:lnSpc>
                <a:spcPts val="2300"/>
              </a:lnSpc>
            </a:pPr>
            <a:endParaRPr lang="en-CA" sz="1997">
              <a:solidFill>
                <a:srgbClr val="000000"/>
              </a:solidFill>
            </a:endParaRPr>
          </a:p>
        </p:txBody>
      </p:sp>
      <p:sp>
        <p:nvSpPr>
          <p:cNvPr id="6" name="TextBox 6"/>
          <p:cNvSpPr txBox="1"/>
          <p:nvPr/>
        </p:nvSpPr>
        <p:spPr>
          <a:xfrm>
            <a:off x="673100" y="2565400"/>
            <a:ext cx="8470900" cy="381000"/>
          </a:xfrm>
          <a:prstGeom prst="rect">
            <a:avLst/>
          </a:prstGeom>
          <a:noFill/>
        </p:spPr>
        <p:txBody>
          <a:bodyPr vert="horz" wrap="none" lIns="0" tIns="0" rIns="0" bIns="0" rtlCol="0">
            <a:spAutoFit/>
          </a:bodyPr>
          <a:lstStyle/>
          <a:p>
            <a:pPr>
              <a:lnSpc>
                <a:spcPts val="2300"/>
              </a:lnSpc>
            </a:pPr>
            <a:r>
              <a:rPr lang="en-CA" sz="2000" smtClean="0">
                <a:solidFill>
                  <a:srgbClr val="FFFF00"/>
                </a:solidFill>
                <a:latin typeface="Times New Roman"/>
                <a:cs typeface="Times New Roman"/>
              </a:rPr>
              <a:t>surface rendering, realistic</a:t>
            </a:r>
          </a:p>
          <a:p>
            <a:pPr>
              <a:lnSpc>
                <a:spcPts val="2300"/>
              </a:lnSpc>
            </a:pPr>
            <a:endParaRPr lang="en-CA" sz="2000">
              <a:solidFill>
                <a:srgbClr val="000000"/>
              </a:solidFill>
            </a:endParaRPr>
          </a:p>
        </p:txBody>
      </p:sp>
      <p:sp>
        <p:nvSpPr>
          <p:cNvPr id="7" name="TextBox 7"/>
          <p:cNvSpPr txBox="1"/>
          <p:nvPr/>
        </p:nvSpPr>
        <p:spPr>
          <a:xfrm>
            <a:off x="673100" y="2870200"/>
            <a:ext cx="84709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lighting</a:t>
            </a:r>
          </a:p>
          <a:p>
            <a:pPr>
              <a:lnSpc>
                <a:spcPts val="2300"/>
              </a:lnSpc>
            </a:pPr>
            <a:endParaRPr lang="en-CA" sz="1997">
              <a:solidFill>
                <a:srgbClr val="000000"/>
              </a:solidFill>
            </a:endParaRPr>
          </a:p>
        </p:txBody>
      </p:sp>
      <p:sp>
        <p:nvSpPr>
          <p:cNvPr id="8" name="TextBox 8"/>
          <p:cNvSpPr txBox="1"/>
          <p:nvPr/>
        </p:nvSpPr>
        <p:spPr>
          <a:xfrm>
            <a:off x="330200" y="32385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Construction planning:</a:t>
            </a:r>
          </a:p>
          <a:p>
            <a:pPr>
              <a:lnSpc>
                <a:spcPts val="2300"/>
              </a:lnSpc>
            </a:pPr>
            <a:endParaRPr lang="en-CA" sz="1997">
              <a:solidFill>
                <a:srgbClr val="000000"/>
              </a:solidFill>
            </a:endParaRPr>
          </a:p>
        </p:txBody>
      </p:sp>
      <p:sp>
        <p:nvSpPr>
          <p:cNvPr id="9" name="TextBox 9"/>
          <p:cNvSpPr txBox="1"/>
          <p:nvPr/>
        </p:nvSpPr>
        <p:spPr>
          <a:xfrm>
            <a:off x="673100" y="3530600"/>
            <a:ext cx="8470900" cy="1003300"/>
          </a:xfrm>
          <a:prstGeom prst="rect">
            <a:avLst/>
          </a:prstGeom>
          <a:noFill/>
        </p:spPr>
        <p:txBody>
          <a:bodyPr vert="horz" wrap="none" lIns="0" tIns="0" rIns="0" bIns="0" rtlCol="0">
            <a:spAutoFit/>
          </a:bodyPr>
          <a:lstStyle/>
          <a:p>
            <a:pPr>
              <a:lnSpc>
                <a:spcPts val="2400"/>
              </a:lnSpc>
            </a:pPr>
            <a:r>
              <a:rPr lang="en-CA" sz="1997" smtClean="0">
                <a:solidFill>
                  <a:srgbClr val="FFFF00"/>
                </a:solidFill>
                <a:latin typeface="Times New Roman"/>
                <a:cs typeface="Times New Roman"/>
              </a:rPr>
              <a:t>architects, clients can study</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appearance before actual</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construction</a:t>
            </a:r>
          </a:p>
          <a:p>
            <a:pPr>
              <a:lnSpc>
                <a:spcPts val="2400"/>
              </a:lnSpc>
            </a:pPr>
            <a:endParaRPr lang="en-CA" sz="1997">
              <a:solidFill>
                <a:srgbClr val="000000"/>
              </a:solidFill>
            </a:endParaRPr>
          </a:p>
        </p:txBody>
      </p:sp>
      <p:sp>
        <p:nvSpPr>
          <p:cNvPr id="10" name="TextBox 10"/>
          <p:cNvSpPr txBox="1"/>
          <p:nvPr/>
        </p:nvSpPr>
        <p:spPr>
          <a:xfrm>
            <a:off x="3822700" y="5702300"/>
            <a:ext cx="5321300" cy="241300"/>
          </a:xfrm>
          <a:prstGeom prst="rect">
            <a:avLst/>
          </a:prstGeom>
          <a:noFill/>
        </p:spPr>
        <p:txBody>
          <a:bodyPr vert="horz" wrap="none" lIns="0" tIns="0" rIns="0" bIns="0" rtlCol="0">
            <a:spAutoFit/>
          </a:bodyPr>
          <a:lstStyle/>
          <a:p>
            <a:pPr>
              <a:lnSpc>
                <a:spcPts val="1550"/>
              </a:lnSpc>
            </a:pPr>
            <a:r>
              <a:rPr lang="en-CA" sz="1331" smtClean="0">
                <a:solidFill>
                  <a:srgbClr val="000000"/>
                </a:solidFill>
                <a:latin typeface="Tahoma"/>
                <a:cs typeface="Tahoma"/>
              </a:rPr>
              <a:t>Courtesy of Craig Mosher &amp; Ron Burdock, Peripheral Vision Animations</a:t>
            </a:r>
          </a:p>
          <a:p>
            <a:pPr>
              <a:lnSpc>
                <a:spcPts val="1550"/>
              </a:lnSpc>
            </a:pPr>
            <a:endParaRPr lang="en-CA" sz="1331">
              <a:solidFill>
                <a:srgbClr val="00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3"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Textile Industry</a:t>
            </a:r>
          </a:p>
          <a:p>
            <a:pPr>
              <a:lnSpc>
                <a:spcPts val="5060"/>
              </a:lnSpc>
            </a:pPr>
            <a:endParaRPr lang="en-CA" sz="4397">
              <a:solidFill>
                <a:srgbClr val="000000"/>
              </a:solidFill>
            </a:endParaRPr>
          </a:p>
        </p:txBody>
      </p:sp>
      <p:sp>
        <p:nvSpPr>
          <p:cNvPr id="3" name="TextBox 3"/>
          <p:cNvSpPr txBox="1"/>
          <p:nvPr/>
        </p:nvSpPr>
        <p:spPr>
          <a:xfrm>
            <a:off x="330200" y="15875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Fashion design</a:t>
            </a:r>
          </a:p>
          <a:p>
            <a:pPr>
              <a:lnSpc>
                <a:spcPts val="2300"/>
              </a:lnSpc>
            </a:pPr>
            <a:endParaRPr lang="en-CA" sz="1997">
              <a:solidFill>
                <a:srgbClr val="000000"/>
              </a:solidFill>
            </a:endParaRPr>
          </a:p>
        </p:txBody>
      </p:sp>
      <p:sp>
        <p:nvSpPr>
          <p:cNvPr id="4" name="TextBox 4"/>
          <p:cNvSpPr txBox="1"/>
          <p:nvPr/>
        </p:nvSpPr>
        <p:spPr>
          <a:xfrm>
            <a:off x="330200" y="19558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Real-time cloth animation</a:t>
            </a:r>
          </a:p>
          <a:p>
            <a:pPr>
              <a:lnSpc>
                <a:spcPts val="2300"/>
              </a:lnSpc>
            </a:pPr>
            <a:endParaRPr lang="en-CA" sz="1997">
              <a:solidFill>
                <a:srgbClr val="000000"/>
              </a:solidFill>
            </a:endParaRPr>
          </a:p>
        </p:txBody>
      </p:sp>
      <p:sp>
        <p:nvSpPr>
          <p:cNvPr id="5" name="TextBox 5"/>
          <p:cNvSpPr txBox="1"/>
          <p:nvPr/>
        </p:nvSpPr>
        <p:spPr>
          <a:xfrm>
            <a:off x="330200" y="23241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Web-based virtual try-on</a:t>
            </a:r>
          </a:p>
          <a:p>
            <a:pPr>
              <a:lnSpc>
                <a:spcPts val="2300"/>
              </a:lnSpc>
            </a:pPr>
            <a:endParaRPr lang="en-CA" sz="1997">
              <a:solidFill>
                <a:srgbClr val="000000"/>
              </a:solidFill>
            </a:endParaRPr>
          </a:p>
        </p:txBody>
      </p:sp>
      <p:sp>
        <p:nvSpPr>
          <p:cNvPr id="6" name="TextBox 6"/>
          <p:cNvSpPr txBox="1"/>
          <p:nvPr/>
        </p:nvSpPr>
        <p:spPr>
          <a:xfrm>
            <a:off x="673100" y="2628900"/>
            <a:ext cx="8470900" cy="381000"/>
          </a:xfrm>
          <a:prstGeom prst="rect">
            <a:avLst/>
          </a:prstGeom>
          <a:noFill/>
        </p:spPr>
        <p:txBody>
          <a:bodyPr vert="horz" wrap="none" lIns="0" tIns="0" rIns="0" bIns="0" rtlCol="0">
            <a:spAutoFit/>
          </a:bodyPr>
          <a:lstStyle/>
          <a:p>
            <a:pPr>
              <a:lnSpc>
                <a:spcPts val="2300"/>
              </a:lnSpc>
            </a:pPr>
            <a:r>
              <a:rPr lang="en-CA" sz="2000" smtClean="0">
                <a:solidFill>
                  <a:srgbClr val="FFFF00"/>
                </a:solidFill>
                <a:latin typeface="Times New Roman"/>
                <a:cs typeface="Times New Roman"/>
              </a:rPr>
              <a:t>applications</a:t>
            </a:r>
          </a:p>
          <a:p>
            <a:pPr>
              <a:lnSpc>
                <a:spcPts val="2300"/>
              </a:lnSpc>
            </a:pPr>
            <a:endParaRPr lang="en-CA" sz="2000">
              <a:solidFill>
                <a:srgbClr val="000000"/>
              </a:solidFill>
            </a:endParaRPr>
          </a:p>
        </p:txBody>
      </p:sp>
      <p:sp>
        <p:nvSpPr>
          <p:cNvPr id="10" name="TextBox 10"/>
          <p:cNvSpPr txBox="1"/>
          <p:nvPr/>
        </p:nvSpPr>
        <p:spPr>
          <a:xfrm>
            <a:off x="5651500" y="6515100"/>
            <a:ext cx="2832100" cy="241300"/>
          </a:xfrm>
          <a:prstGeom prst="rect">
            <a:avLst/>
          </a:prstGeom>
          <a:noFill/>
        </p:spPr>
        <p:txBody>
          <a:bodyPr vert="horz" wrap="none" lIns="0" tIns="0" rIns="0" bIns="0" rtlCol="0">
            <a:spAutoFit/>
          </a:bodyPr>
          <a:lstStyle/>
          <a:p>
            <a:pPr>
              <a:lnSpc>
                <a:spcPts val="1215"/>
              </a:lnSpc>
            </a:pPr>
            <a:r>
              <a:rPr lang="en-CA" sz="1132" smtClean="0">
                <a:solidFill>
                  <a:srgbClr val="000000"/>
                </a:solidFill>
                <a:latin typeface="Tahoma"/>
                <a:cs typeface="Tahoma"/>
              </a:rPr>
              <a:t>Courtesy of Thalmann, Switzerland</a:t>
            </a:r>
          </a:p>
          <a:p>
            <a:pPr>
              <a:lnSpc>
                <a:spcPts val="1215"/>
              </a:lnSpc>
            </a:pPr>
            <a:endParaRPr lang="en-CA" sz="1132" smtClean="0">
              <a:solidFill>
                <a:srgbClr val="000000"/>
              </a:solidFill>
              <a:latin typeface="Tahoma"/>
              <a:cs typeface="Tahom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57200"/>
            <a:ext cx="8229600" cy="685800"/>
          </a:xfrm>
        </p:spPr>
        <p:txBody>
          <a:bodyPr>
            <a:noAutofit/>
          </a:bodyPr>
          <a:lstStyle/>
          <a:p>
            <a:r>
              <a:rPr lang="en-US" altLang="en-US" b="1" i="1" dirty="0" smtClean="0">
                <a:solidFill>
                  <a:srgbClr val="002060"/>
                </a:solidFill>
              </a:rPr>
              <a:t>Course Objectives:</a:t>
            </a:r>
            <a:endParaRPr lang="en-US" altLang="en-US" dirty="0" smtClean="0">
              <a:solidFill>
                <a:srgbClr val="002060"/>
              </a:solidFill>
            </a:endParaRPr>
          </a:p>
        </p:txBody>
      </p:sp>
      <p:sp>
        <p:nvSpPr>
          <p:cNvPr id="4099" name="Content Placeholder 2"/>
          <p:cNvSpPr>
            <a:spLocks noGrp="1"/>
          </p:cNvSpPr>
          <p:nvPr>
            <p:ph idx="1"/>
          </p:nvPr>
        </p:nvSpPr>
        <p:spPr>
          <a:xfrm>
            <a:off x="381000" y="1905000"/>
            <a:ext cx="8458200" cy="4495800"/>
          </a:xfrm>
        </p:spPr>
        <p:txBody>
          <a:bodyPr/>
          <a:lstStyle/>
          <a:p>
            <a:pPr algn="just"/>
            <a:r>
              <a:rPr lang="en-US" altLang="en-US" sz="2800" i="1" dirty="0" smtClean="0"/>
              <a:t>Describe the functions and operations of display hardware and associated devices.</a:t>
            </a:r>
            <a:endParaRPr lang="en-US" altLang="en-US" sz="2800" dirty="0" smtClean="0"/>
          </a:p>
          <a:p>
            <a:pPr algn="just"/>
            <a:r>
              <a:rPr lang="en-US" altLang="en-US" sz="2800" i="1" dirty="0" smtClean="0"/>
              <a:t>To study algorithms for drawing 2D primitives.</a:t>
            </a:r>
            <a:endParaRPr lang="en-US" altLang="en-US" sz="2800" dirty="0" smtClean="0"/>
          </a:p>
          <a:p>
            <a:pPr algn="just"/>
            <a:r>
              <a:rPr lang="en-US" altLang="en-US" sz="2800" i="1" dirty="0" smtClean="0"/>
              <a:t>Describe and implement geometric transformations of 2D  &amp; 3D objects.</a:t>
            </a:r>
            <a:endParaRPr lang="en-US" altLang="en-US" sz="2800" dirty="0" smtClean="0"/>
          </a:p>
          <a:p>
            <a:pPr algn="just"/>
            <a:r>
              <a:rPr lang="en-US" altLang="en-US" sz="2800" i="1" dirty="0" smtClean="0"/>
              <a:t>Understand that the simple animation process can be applied on output primitives.</a:t>
            </a:r>
            <a:endParaRPr lang="en-US" altLang="en-US" sz="280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Computer-Aided Design</a:t>
            </a:r>
          </a:p>
          <a:p>
            <a:pPr>
              <a:lnSpc>
                <a:spcPts val="5060"/>
              </a:lnSpc>
            </a:pPr>
            <a:endParaRPr lang="en-CA" sz="4397">
              <a:solidFill>
                <a:srgbClr val="000000"/>
              </a:solidFill>
            </a:endParaRPr>
          </a:p>
        </p:txBody>
      </p:sp>
      <p:grpSp>
        <p:nvGrpSpPr>
          <p:cNvPr id="10" name="Group 9"/>
          <p:cNvGrpSpPr/>
          <p:nvPr/>
        </p:nvGrpSpPr>
        <p:grpSpPr>
          <a:xfrm>
            <a:off x="330200" y="1587500"/>
            <a:ext cx="8813800" cy="2425700"/>
            <a:chOff x="330200" y="1587500"/>
            <a:chExt cx="8813800" cy="2425700"/>
          </a:xfrm>
        </p:grpSpPr>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dirty="0" smtClean="0">
                  <a:solidFill>
                    <a:srgbClr val="FFFF00"/>
                  </a:solidFill>
                  <a:latin typeface="Times New Roman"/>
                  <a:cs typeface="Times New Roman"/>
                </a:rPr>
                <a:t>• Significant impact on the design process</a:t>
              </a:r>
            </a:p>
            <a:p>
              <a:pPr>
                <a:lnSpc>
                  <a:spcPts val="3220"/>
                </a:lnSpc>
              </a:pPr>
              <a:endParaRPr lang="en-CA" sz="2802" dirty="0">
                <a:solidFill>
                  <a:srgbClr val="000000"/>
                </a:solidFill>
              </a:endParaRPr>
            </a:p>
          </p:txBody>
        </p:sp>
        <p:sp>
          <p:nvSpPr>
            <p:cNvPr id="4" name="TextBox 4"/>
            <p:cNvSpPr txBox="1"/>
            <p:nvPr/>
          </p:nvSpPr>
          <p:spPr>
            <a:xfrm>
              <a:off x="330200" y="2108200"/>
              <a:ext cx="8813800" cy="533400"/>
            </a:xfrm>
            <a:prstGeom prst="rect">
              <a:avLst/>
            </a:prstGeom>
            <a:noFill/>
          </p:spPr>
          <p:txBody>
            <a:bodyPr vert="horz" wrap="none" lIns="0" tIns="0" rIns="0" bIns="0" rtlCol="0">
              <a:spAutoFit/>
            </a:bodyPr>
            <a:lstStyle/>
            <a:p>
              <a:pPr>
                <a:lnSpc>
                  <a:spcPts val="3220"/>
                </a:lnSpc>
              </a:pPr>
              <a:r>
                <a:rPr lang="en-CA" sz="2802" dirty="0" smtClean="0">
                  <a:solidFill>
                    <a:srgbClr val="FFFF00"/>
                  </a:solidFill>
                  <a:latin typeface="Times New Roman"/>
                  <a:cs typeface="Times New Roman"/>
                </a:rPr>
                <a:t>• Mechanical, electronic design</a:t>
              </a:r>
            </a:p>
            <a:p>
              <a:pPr>
                <a:lnSpc>
                  <a:spcPts val="3220"/>
                </a:lnSpc>
              </a:pPr>
              <a:endParaRPr lang="en-CA" sz="2802" dirty="0">
                <a:solidFill>
                  <a:srgbClr val="000000"/>
                </a:solidFill>
              </a:endParaRPr>
            </a:p>
          </p:txBody>
        </p:sp>
        <p:sp>
          <p:nvSpPr>
            <p:cNvPr id="5" name="TextBox 5"/>
            <p:cNvSpPr txBox="1"/>
            <p:nvPr/>
          </p:nvSpPr>
          <p:spPr>
            <a:xfrm>
              <a:off x="787400" y="2603500"/>
              <a:ext cx="8356600" cy="457200"/>
            </a:xfrm>
            <a:prstGeom prst="rect">
              <a:avLst/>
            </a:prstGeom>
            <a:noFill/>
          </p:spPr>
          <p:txBody>
            <a:bodyPr vert="horz" wrap="none" lIns="0" tIns="0" rIns="0" bIns="0" rtlCol="0">
              <a:spAutoFit/>
            </a:bodyPr>
            <a:lstStyle/>
            <a:p>
              <a:pPr>
                <a:lnSpc>
                  <a:spcPts val="2760"/>
                </a:lnSpc>
              </a:pPr>
              <a:r>
                <a:rPr lang="en-CA" sz="2400" dirty="0" smtClean="0">
                  <a:solidFill>
                    <a:srgbClr val="FFFFFF"/>
                  </a:solidFill>
                  <a:latin typeface="Times New Roman"/>
                  <a:cs typeface="Times New Roman"/>
                </a:rPr>
                <a:t>- entirely on computer</a:t>
              </a:r>
            </a:p>
            <a:p>
              <a:pPr>
                <a:lnSpc>
                  <a:spcPts val="2760"/>
                </a:lnSpc>
              </a:pPr>
              <a:endParaRPr lang="en-CA" sz="2400" dirty="0">
                <a:solidFill>
                  <a:srgbClr val="000000"/>
                </a:solidFill>
              </a:endParaRPr>
            </a:p>
          </p:txBody>
        </p:sp>
        <p:sp>
          <p:nvSpPr>
            <p:cNvPr id="6" name="TextBox 6"/>
            <p:cNvSpPr txBox="1"/>
            <p:nvPr/>
          </p:nvSpPr>
          <p:spPr>
            <a:xfrm>
              <a:off x="330200" y="3048000"/>
              <a:ext cx="8813800" cy="533400"/>
            </a:xfrm>
            <a:prstGeom prst="rect">
              <a:avLst/>
            </a:prstGeom>
            <a:noFill/>
          </p:spPr>
          <p:txBody>
            <a:bodyPr vert="horz" wrap="none" lIns="0" tIns="0" rIns="0" bIns="0" rtlCol="0">
              <a:spAutoFit/>
            </a:bodyPr>
            <a:lstStyle/>
            <a:p>
              <a:pPr>
                <a:lnSpc>
                  <a:spcPts val="3220"/>
                </a:lnSpc>
              </a:pPr>
              <a:r>
                <a:rPr lang="en-CA" sz="2802" dirty="0" smtClean="0">
                  <a:solidFill>
                    <a:srgbClr val="FFFF00"/>
                  </a:solidFill>
                  <a:latin typeface="Times New Roman"/>
                  <a:cs typeface="Times New Roman"/>
                </a:rPr>
                <a:t>• Architectural and product design</a:t>
              </a:r>
            </a:p>
            <a:p>
              <a:pPr>
                <a:lnSpc>
                  <a:spcPts val="3220"/>
                </a:lnSpc>
              </a:pPr>
              <a:endParaRPr lang="en-CA" sz="2802" dirty="0">
                <a:solidFill>
                  <a:srgbClr val="000000"/>
                </a:solidFill>
              </a:endParaRPr>
            </a:p>
          </p:txBody>
        </p:sp>
        <p:sp>
          <p:nvSpPr>
            <p:cNvPr id="7" name="TextBox 7"/>
            <p:cNvSpPr txBox="1"/>
            <p:nvPr/>
          </p:nvSpPr>
          <p:spPr>
            <a:xfrm>
              <a:off x="787400" y="3556000"/>
              <a:ext cx="8356600" cy="457200"/>
            </a:xfrm>
            <a:prstGeom prst="rect">
              <a:avLst/>
            </a:prstGeom>
            <a:noFill/>
          </p:spPr>
          <p:txBody>
            <a:bodyPr vert="horz" wrap="none" lIns="0" tIns="0" rIns="0" bIns="0" rtlCol="0">
              <a:spAutoFit/>
            </a:bodyPr>
            <a:lstStyle/>
            <a:p>
              <a:pPr>
                <a:lnSpc>
                  <a:spcPts val="2760"/>
                </a:lnSpc>
              </a:pPr>
              <a:r>
                <a:rPr lang="en-CA" sz="2400" dirty="0" smtClean="0">
                  <a:solidFill>
                    <a:srgbClr val="FFFFFF"/>
                  </a:solidFill>
                  <a:latin typeface="Times New Roman"/>
                  <a:cs typeface="Times New Roman"/>
                </a:rPr>
                <a:t>- Migrate to the computer</a:t>
              </a:r>
            </a:p>
            <a:p>
              <a:pPr>
                <a:lnSpc>
                  <a:spcPts val="2760"/>
                </a:lnSpc>
              </a:pPr>
              <a:endParaRPr lang="en-CA" sz="2400" dirty="0">
                <a:solidFill>
                  <a:srgbClr val="000000"/>
                </a:solidFill>
              </a:endParaRPr>
            </a:p>
          </p:txBody>
        </p:sp>
      </p:grpSp>
      <p:sp>
        <p:nvSpPr>
          <p:cNvPr id="11" name="TextBox 11"/>
          <p:cNvSpPr txBox="1"/>
          <p:nvPr/>
        </p:nvSpPr>
        <p:spPr>
          <a:xfrm>
            <a:off x="3594100" y="6350000"/>
            <a:ext cx="3911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towards virtual manufacturing</a:t>
            </a:r>
          </a:p>
          <a:p>
            <a:pPr>
              <a:lnSpc>
                <a:spcPts val="2760"/>
              </a:lnSpc>
            </a:pPr>
            <a:endParaRPr lang="en-CA" sz="2400" smtClean="0">
              <a:solidFill>
                <a:srgbClr val="FFFFFF"/>
              </a:solidFill>
              <a:latin typeface="Times New Roman"/>
              <a:cs typeface="Times New Roman"/>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Computer-Aided Design (CAD)</a:t>
            </a:r>
          </a:p>
          <a:p>
            <a:pPr>
              <a:lnSpc>
                <a:spcPts val="5060"/>
              </a:lnSpc>
            </a:pPr>
            <a:endParaRPr lang="en-CA" sz="4397">
              <a:solidFill>
                <a:srgbClr val="000000"/>
              </a:solidFill>
            </a:endParaRPr>
          </a:p>
        </p:txBody>
      </p:sp>
      <p:sp>
        <p:nvSpPr>
          <p:cNvPr id="9" name="Rectangle 8"/>
          <p:cNvSpPr/>
          <p:nvPr/>
        </p:nvSpPr>
        <p:spPr>
          <a:xfrm>
            <a:off x="304800" y="1524000"/>
            <a:ext cx="4876800" cy="1631216"/>
          </a:xfrm>
          <a:prstGeom prst="rect">
            <a:avLst/>
          </a:prstGeom>
        </p:spPr>
        <p:txBody>
          <a:bodyPr wrap="square">
            <a:spAutoFit/>
          </a:bodyPr>
          <a:lstStyle/>
          <a:p>
            <a:r>
              <a:rPr lang="en-US" sz="2000" b="1" dirty="0" smtClean="0"/>
              <a:t>Significant impact on the design process </a:t>
            </a:r>
          </a:p>
          <a:p>
            <a:r>
              <a:rPr lang="en-US" sz="2000" b="1" dirty="0" smtClean="0"/>
              <a:t>•Mechanical, electronic design </a:t>
            </a:r>
          </a:p>
          <a:p>
            <a:r>
              <a:rPr lang="en-US" sz="2000" b="1" dirty="0" smtClean="0"/>
              <a:t>–entirely on computer </a:t>
            </a:r>
          </a:p>
          <a:p>
            <a:r>
              <a:rPr lang="en-US" sz="2000" b="1" dirty="0" smtClean="0"/>
              <a:t>•Architectural and product design </a:t>
            </a:r>
          </a:p>
          <a:p>
            <a:r>
              <a:rPr lang="en-US" sz="2000" b="1" dirty="0" smtClean="0"/>
              <a:t>–Migrate to the computer </a:t>
            </a:r>
          </a:p>
        </p:txBody>
      </p:sp>
      <p:pic>
        <p:nvPicPr>
          <p:cNvPr id="1026" name="Picture 2"/>
          <p:cNvPicPr>
            <a:picLocks noChangeAspect="1" noChangeArrowheads="1"/>
          </p:cNvPicPr>
          <p:nvPr/>
        </p:nvPicPr>
        <p:blipFill>
          <a:blip r:embed="rId3"/>
          <a:srcRect/>
          <a:stretch>
            <a:fillRect/>
          </a:stretch>
        </p:blipFill>
        <p:spPr bwMode="auto">
          <a:xfrm>
            <a:off x="6019800" y="4343400"/>
            <a:ext cx="2857500" cy="18764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2286000" y="3581400"/>
            <a:ext cx="3721100" cy="2790825"/>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1" y="3733800"/>
            <a:ext cx="2274277" cy="2438400"/>
          </a:xfrm>
          <a:prstGeom prst="rect">
            <a:avLst/>
          </a:prstGeom>
          <a:noFill/>
          <a:ln w="9525">
            <a:noFill/>
            <a:miter lim="800000"/>
            <a:headEnd/>
            <a:tailEnd/>
          </a:ln>
          <a:effectLst/>
        </p:spPr>
      </p:pic>
      <p:sp>
        <p:nvSpPr>
          <p:cNvPr id="13" name="Rectangle 12"/>
          <p:cNvSpPr/>
          <p:nvPr/>
        </p:nvSpPr>
        <p:spPr>
          <a:xfrm>
            <a:off x="228600" y="6396335"/>
            <a:ext cx="5410200" cy="461665"/>
          </a:xfrm>
          <a:prstGeom prst="rect">
            <a:avLst/>
          </a:prstGeom>
        </p:spPr>
        <p:txBody>
          <a:bodyPr wrap="square">
            <a:spAutoFit/>
          </a:bodyPr>
          <a:lstStyle/>
          <a:p>
            <a:r>
              <a:rPr lang="en-US" sz="2400" b="1" dirty="0" smtClean="0"/>
              <a:t>UGS: towards virtual manufacturing </a:t>
            </a:r>
            <a:endParaRPr lang="en-US" sz="2400" b="1" dirty="0"/>
          </a:p>
        </p:txBody>
      </p:sp>
      <p:sp>
        <p:nvSpPr>
          <p:cNvPr id="10" name="Rectangle 3"/>
          <p:cNvSpPr txBox="1">
            <a:spLocks noChangeArrowheads="1"/>
          </p:cNvSpPr>
          <p:nvPr/>
        </p:nvSpPr>
        <p:spPr>
          <a:xfrm>
            <a:off x="76200" y="1600200"/>
            <a:ext cx="8915400" cy="3886200"/>
          </a:xfrm>
          <a:prstGeom prst="rect">
            <a:avLst/>
          </a:prstGeom>
        </p:spPr>
        <p:txBody>
          <a:bodyPr lIns="0" tIns="0" rIns="0" bIns="0"/>
          <a:lstStyle/>
          <a:p>
            <a:pPr marL="860425" marR="0" lvl="1" indent="-182880" algn="l" defTabSz="457200" rtl="0" eaLnBrk="1" fontAlgn="auto" latinLnBrk="0" hangingPunct="1">
              <a:lnSpc>
                <a:spcPct val="90000"/>
              </a:lnSpc>
              <a:spcBef>
                <a:spcPts val="200"/>
              </a:spcBef>
              <a:spcAft>
                <a:spcPts val="400"/>
              </a:spcAft>
              <a:buClr>
                <a:schemeClr val="accent1"/>
              </a:buClr>
              <a:buSzTx/>
              <a:buFont typeface="Calibri"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altLang="en-US" sz="2400" b="1" i="0" u="none" strike="noStrike" kern="1200" cap="none" spc="0" normalizeH="0" baseline="0" noProof="0" dirty="0" smtClean="0">
                <a:ln>
                  <a:noFill/>
                </a:ln>
                <a:solidFill>
                  <a:schemeClr val="bg1"/>
                </a:solidFill>
                <a:effectLst/>
                <a:uLnTx/>
                <a:uFillTx/>
                <a:latin typeface="+mn-lt"/>
                <a:ea typeface="+mn-ea"/>
                <a:cs typeface="+mn-cs"/>
              </a:rPr>
              <a:t>Used in design of buildings, automobiles, aircraft, watercraft, spacecraft, computers, textiles &amp; many other products</a:t>
            </a:r>
          </a:p>
          <a:p>
            <a:pPr marL="860425" marR="0" lvl="1" indent="-182880" algn="l" defTabSz="457200" rtl="0" eaLnBrk="1" fontAlgn="auto" latinLnBrk="0" hangingPunct="1">
              <a:lnSpc>
                <a:spcPct val="90000"/>
              </a:lnSpc>
              <a:spcBef>
                <a:spcPts val="200"/>
              </a:spcBef>
              <a:spcAft>
                <a:spcPts val="400"/>
              </a:spcAft>
              <a:buClr>
                <a:schemeClr val="accent1"/>
              </a:buClr>
              <a:buSzTx/>
              <a:buFont typeface="Calibri"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altLang="en-US" sz="2400" b="1" i="0" u="none" strike="noStrike" kern="1200" cap="none" spc="0" normalizeH="0" baseline="0" noProof="0" dirty="0" smtClean="0">
                <a:ln>
                  <a:noFill/>
                </a:ln>
                <a:solidFill>
                  <a:schemeClr val="bg1"/>
                </a:solidFill>
                <a:effectLst/>
                <a:uLnTx/>
                <a:uFillTx/>
                <a:latin typeface="+mn-lt"/>
                <a:ea typeface="+mn-ea"/>
                <a:cs typeface="+mn-cs"/>
              </a:rPr>
              <a:t>Objects are displayed in wire frame outline form </a:t>
            </a:r>
          </a:p>
          <a:p>
            <a:pPr marL="860425" marR="0" lvl="1" indent="-182880" algn="l" defTabSz="457200" rtl="0" eaLnBrk="1" fontAlgn="auto" latinLnBrk="0" hangingPunct="1">
              <a:lnSpc>
                <a:spcPct val="90000"/>
              </a:lnSpc>
              <a:spcBef>
                <a:spcPts val="200"/>
              </a:spcBef>
              <a:spcAft>
                <a:spcPts val="400"/>
              </a:spcAft>
              <a:buClr>
                <a:schemeClr val="accent1"/>
              </a:buClr>
              <a:buSzTx/>
              <a:buFont typeface="Calibri"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kumimoji="0" lang="en-GB" altLang="en-US" sz="2400" b="1" i="0" u="none" strike="noStrike" kern="1200" cap="none" spc="0" normalizeH="0" baseline="0" noProof="0" dirty="0" smtClean="0">
                <a:ln>
                  <a:noFill/>
                </a:ln>
                <a:solidFill>
                  <a:schemeClr val="bg1"/>
                </a:solidFill>
                <a:effectLst/>
                <a:uLnTx/>
                <a:uFillTx/>
                <a:latin typeface="+mn-lt"/>
                <a:ea typeface="+mn-ea"/>
                <a:cs typeface="+mn-cs"/>
              </a:rPr>
              <a:t>Software packages provide multi-window environment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3"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Graphical User Interface: GUI</a:t>
            </a:r>
          </a:p>
          <a:p>
            <a:pPr>
              <a:lnSpc>
                <a:spcPts val="5060"/>
              </a:lnSpc>
            </a:pPr>
            <a:endParaRPr lang="en-CA" sz="4397">
              <a:solidFill>
                <a:srgbClr val="000000"/>
              </a:solidFill>
            </a:endParaRPr>
          </a:p>
        </p:txBody>
      </p:sp>
      <p:sp>
        <p:nvSpPr>
          <p:cNvPr id="4" name="TextBox 4"/>
          <p:cNvSpPr txBox="1"/>
          <p:nvPr/>
        </p:nvSpPr>
        <p:spPr>
          <a:xfrm>
            <a:off x="330200" y="1955800"/>
            <a:ext cx="4110100" cy="589905"/>
          </a:xfrm>
          <a:prstGeom prst="rect">
            <a:avLst/>
          </a:prstGeom>
          <a:noFill/>
        </p:spPr>
        <p:txBody>
          <a:bodyPr vert="horz" wrap="none" lIns="0" tIns="0" rIns="0" bIns="0" rtlCol="0">
            <a:spAutoFit/>
          </a:bodyPr>
          <a:lstStyle/>
          <a:p>
            <a:pPr>
              <a:lnSpc>
                <a:spcPts val="2300"/>
              </a:lnSpc>
            </a:pPr>
            <a:r>
              <a:rPr lang="en-CA" sz="1997" dirty="0" smtClean="0">
                <a:solidFill>
                  <a:srgbClr val="FFFF00"/>
                </a:solidFill>
                <a:latin typeface="Times New Roman"/>
                <a:cs typeface="Times New Roman"/>
              </a:rPr>
              <a:t>•  </a:t>
            </a:r>
            <a:r>
              <a:rPr lang="en-CA" sz="2400" dirty="0" smtClean="0">
                <a:solidFill>
                  <a:srgbClr val="FFFF00"/>
                </a:solidFill>
                <a:latin typeface="Times New Roman"/>
                <a:cs typeface="Times New Roman"/>
              </a:rPr>
              <a:t>Graphical elements everywhere</a:t>
            </a:r>
          </a:p>
          <a:p>
            <a:pPr>
              <a:lnSpc>
                <a:spcPts val="2300"/>
              </a:lnSpc>
            </a:pPr>
            <a:endParaRPr lang="en-CA" sz="1997" dirty="0">
              <a:solidFill>
                <a:srgbClr val="000000"/>
              </a:solidFill>
            </a:endParaRPr>
          </a:p>
        </p:txBody>
      </p:sp>
      <p:grpSp>
        <p:nvGrpSpPr>
          <p:cNvPr id="9" name="Group 8"/>
          <p:cNvGrpSpPr/>
          <p:nvPr/>
        </p:nvGrpSpPr>
        <p:grpSpPr>
          <a:xfrm>
            <a:off x="330200" y="1587500"/>
            <a:ext cx="8297143" cy="1961505"/>
            <a:chOff x="330200" y="1587500"/>
            <a:chExt cx="8297143" cy="1961505"/>
          </a:xfrm>
        </p:grpSpPr>
        <p:sp>
          <p:nvSpPr>
            <p:cNvPr id="3" name="TextBox 3"/>
            <p:cNvSpPr txBox="1"/>
            <p:nvPr/>
          </p:nvSpPr>
          <p:spPr>
            <a:xfrm>
              <a:off x="330200" y="1587500"/>
              <a:ext cx="4700005" cy="597408"/>
            </a:xfrm>
            <a:prstGeom prst="rect">
              <a:avLst/>
            </a:prstGeom>
            <a:noFill/>
          </p:spPr>
          <p:txBody>
            <a:bodyPr vert="horz" wrap="none" lIns="0" tIns="0" rIns="0" bIns="0" rtlCol="0">
              <a:spAutoFit/>
            </a:bodyPr>
            <a:lstStyle/>
            <a:p>
              <a:pPr>
                <a:lnSpc>
                  <a:spcPts val="2300"/>
                </a:lnSpc>
              </a:pPr>
              <a:r>
                <a:rPr lang="en-CA" sz="2400" dirty="0" smtClean="0">
                  <a:solidFill>
                    <a:srgbClr val="FFFF00"/>
                  </a:solidFill>
                  <a:latin typeface="Times New Roman"/>
                  <a:cs typeface="Times New Roman"/>
                </a:rPr>
                <a:t>•  Integral part of everyday computing</a:t>
              </a:r>
            </a:p>
            <a:p>
              <a:pPr>
                <a:lnSpc>
                  <a:spcPts val="2300"/>
                </a:lnSpc>
              </a:pPr>
              <a:endParaRPr lang="en-CA" sz="2400" dirty="0">
                <a:solidFill>
                  <a:srgbClr val="000000"/>
                </a:solidFill>
              </a:endParaRPr>
            </a:p>
          </p:txBody>
        </p:sp>
        <p:sp>
          <p:nvSpPr>
            <p:cNvPr id="5" name="TextBox 5"/>
            <p:cNvSpPr txBox="1"/>
            <p:nvPr/>
          </p:nvSpPr>
          <p:spPr>
            <a:xfrm>
              <a:off x="787400" y="2311400"/>
              <a:ext cx="4656468" cy="552524"/>
            </a:xfrm>
            <a:prstGeom prst="rect">
              <a:avLst/>
            </a:prstGeom>
            <a:noFill/>
          </p:spPr>
          <p:txBody>
            <a:bodyPr vert="horz" wrap="none" lIns="0" tIns="0" rIns="0" bIns="0" rtlCol="0">
              <a:spAutoFit/>
            </a:bodyPr>
            <a:lstStyle/>
            <a:p>
              <a:pPr>
                <a:lnSpc>
                  <a:spcPts val="2070"/>
                </a:lnSpc>
              </a:pPr>
              <a:r>
                <a:rPr lang="en-CA" sz="2400" smtClean="0">
                  <a:solidFill>
                    <a:srgbClr val="FFFFFF"/>
                  </a:solidFill>
                  <a:latin typeface="Times New Roman"/>
                  <a:cs typeface="Times New Roman"/>
                </a:rPr>
                <a:t>- Windows, cursors, menus, icons, etc</a:t>
              </a:r>
            </a:p>
            <a:p>
              <a:pPr>
                <a:lnSpc>
                  <a:spcPts val="2070"/>
                </a:lnSpc>
              </a:pPr>
              <a:endParaRPr lang="en-CA" sz="2400">
                <a:solidFill>
                  <a:srgbClr val="000000"/>
                </a:solidFill>
              </a:endParaRPr>
            </a:p>
          </p:txBody>
        </p:sp>
        <p:sp>
          <p:nvSpPr>
            <p:cNvPr id="6" name="TextBox 6"/>
            <p:cNvSpPr txBox="1"/>
            <p:nvPr/>
          </p:nvSpPr>
          <p:spPr>
            <a:xfrm>
              <a:off x="330200" y="2654300"/>
              <a:ext cx="8297143" cy="597408"/>
            </a:xfrm>
            <a:prstGeom prst="rect">
              <a:avLst/>
            </a:prstGeom>
            <a:noFill/>
          </p:spPr>
          <p:txBody>
            <a:bodyPr vert="horz" wrap="none" lIns="0" tIns="0" rIns="0" bIns="0" rtlCol="0">
              <a:spAutoFit/>
            </a:bodyPr>
            <a:lstStyle/>
            <a:p>
              <a:pPr>
                <a:lnSpc>
                  <a:spcPts val="2300"/>
                </a:lnSpc>
              </a:pPr>
              <a:r>
                <a:rPr lang="en-CA" sz="2400" dirty="0" smtClean="0">
                  <a:solidFill>
                    <a:srgbClr val="FFFF00"/>
                  </a:solidFill>
                  <a:latin typeface="Times New Roman"/>
                  <a:cs typeface="Times New Roman"/>
                </a:rPr>
                <a:t>•  Nearly all professional programmers must have an understanding</a:t>
              </a:r>
            </a:p>
            <a:p>
              <a:pPr>
                <a:lnSpc>
                  <a:spcPts val="2300"/>
                </a:lnSpc>
              </a:pPr>
              <a:endParaRPr lang="en-CA" sz="2400" dirty="0">
                <a:solidFill>
                  <a:srgbClr val="000000"/>
                </a:solidFill>
              </a:endParaRPr>
            </a:p>
          </p:txBody>
        </p:sp>
        <p:sp>
          <p:nvSpPr>
            <p:cNvPr id="7" name="TextBox 7"/>
            <p:cNvSpPr txBox="1"/>
            <p:nvPr/>
          </p:nvSpPr>
          <p:spPr>
            <a:xfrm>
              <a:off x="673100" y="2959100"/>
              <a:ext cx="7753726" cy="589905"/>
            </a:xfrm>
            <a:prstGeom prst="rect">
              <a:avLst/>
            </a:prstGeom>
            <a:noFill/>
          </p:spPr>
          <p:txBody>
            <a:bodyPr vert="horz" wrap="none" lIns="0" tIns="0" rIns="0" bIns="0" rtlCol="0">
              <a:spAutoFit/>
            </a:bodyPr>
            <a:lstStyle/>
            <a:p>
              <a:pPr>
                <a:lnSpc>
                  <a:spcPts val="2300"/>
                </a:lnSpc>
              </a:pPr>
              <a:r>
                <a:rPr lang="en-CA" sz="2400" dirty="0" smtClean="0">
                  <a:solidFill>
                    <a:srgbClr val="FFFF00"/>
                  </a:solidFill>
                  <a:latin typeface="Times New Roman"/>
                  <a:cs typeface="Times New Roman"/>
                </a:rPr>
                <a:t>of graphics in order to accept input and present output to users.</a:t>
              </a:r>
            </a:p>
            <a:p>
              <a:pPr>
                <a:lnSpc>
                  <a:spcPts val="2300"/>
                </a:lnSpc>
              </a:pPr>
              <a:endParaRPr lang="en-CA" sz="2400" dirty="0">
                <a:solidFill>
                  <a:srgbClr val="000000"/>
                </a:solidFill>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Medical Applications</a:t>
            </a:r>
          </a:p>
          <a:p>
            <a:pPr>
              <a:lnSpc>
                <a:spcPts val="5060"/>
              </a:lnSpc>
            </a:pPr>
            <a:endParaRPr lang="en-CA" sz="4397">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Significant role in saving lives</a:t>
            </a:r>
          </a:p>
          <a:p>
            <a:pPr>
              <a:lnSpc>
                <a:spcPts val="3220"/>
              </a:lnSpc>
            </a:pPr>
            <a:endParaRPr lang="en-CA" sz="2802">
              <a:solidFill>
                <a:srgbClr val="000000"/>
              </a:solidFill>
            </a:endParaRPr>
          </a:p>
        </p:txBody>
      </p:sp>
      <p:sp>
        <p:nvSpPr>
          <p:cNvPr id="4" name="TextBox 4"/>
          <p:cNvSpPr txBox="1"/>
          <p:nvPr/>
        </p:nvSpPr>
        <p:spPr>
          <a:xfrm>
            <a:off x="330200" y="2108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Training, education, diagnosis, treatment</a:t>
            </a:r>
          </a:p>
          <a:p>
            <a:pPr>
              <a:lnSpc>
                <a:spcPts val="3220"/>
              </a:lnSpc>
            </a:pPr>
            <a:endParaRPr lang="en-CA" sz="2802">
              <a:solidFill>
                <a:srgbClr val="000000"/>
              </a:solidFill>
            </a:endParaRPr>
          </a:p>
        </p:txBody>
      </p:sp>
      <p:sp>
        <p:nvSpPr>
          <p:cNvPr id="5" name="TextBox 5"/>
          <p:cNvSpPr txBox="1"/>
          <p:nvPr/>
        </p:nvSpPr>
        <p:spPr>
          <a:xfrm>
            <a:off x="6032500" y="5765800"/>
            <a:ext cx="31115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Creation of complete,</a:t>
            </a:r>
          </a:p>
          <a:p>
            <a:pPr>
              <a:lnSpc>
                <a:spcPts val="1840"/>
              </a:lnSpc>
            </a:pPr>
            <a:endParaRPr lang="en-CA" sz="1602">
              <a:solidFill>
                <a:srgbClr val="000000"/>
              </a:solidFill>
            </a:endParaRPr>
          </a:p>
        </p:txBody>
      </p:sp>
      <p:sp>
        <p:nvSpPr>
          <p:cNvPr id="6" name="TextBox 6"/>
          <p:cNvSpPr txBox="1"/>
          <p:nvPr/>
        </p:nvSpPr>
        <p:spPr>
          <a:xfrm>
            <a:off x="6032500" y="6019800"/>
            <a:ext cx="31115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anatomically detailed 3D</a:t>
            </a:r>
          </a:p>
          <a:p>
            <a:pPr>
              <a:lnSpc>
                <a:spcPts val="1840"/>
              </a:lnSpc>
            </a:pPr>
            <a:endParaRPr lang="en-CA" sz="1602">
              <a:solidFill>
                <a:srgbClr val="000000"/>
              </a:solidFill>
            </a:endParaRPr>
          </a:p>
        </p:txBody>
      </p:sp>
      <p:sp>
        <p:nvSpPr>
          <p:cNvPr id="7" name="TextBox 7"/>
          <p:cNvSpPr txBox="1"/>
          <p:nvPr/>
        </p:nvSpPr>
        <p:spPr>
          <a:xfrm>
            <a:off x="6032500" y="6261100"/>
            <a:ext cx="31115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representation of human bodies.</a:t>
            </a:r>
          </a:p>
          <a:p>
            <a:pPr>
              <a:lnSpc>
                <a:spcPts val="1840"/>
              </a:lnSpc>
            </a:pPr>
            <a:endParaRPr lang="en-CA" sz="1602">
              <a:solidFill>
                <a:srgbClr val="00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Scientific Visualization</a:t>
            </a:r>
          </a:p>
          <a:p>
            <a:pPr>
              <a:lnSpc>
                <a:spcPts val="5060"/>
              </a:lnSpc>
            </a:pPr>
            <a:endParaRPr lang="en-CA" sz="4397">
              <a:solidFill>
                <a:srgbClr val="000000"/>
              </a:solidFill>
            </a:endParaRPr>
          </a:p>
        </p:txBody>
      </p:sp>
      <p:sp>
        <p:nvSpPr>
          <p:cNvPr id="3" name="TextBox 3"/>
          <p:cNvSpPr txBox="1"/>
          <p:nvPr/>
        </p:nvSpPr>
        <p:spPr>
          <a:xfrm>
            <a:off x="330200" y="15875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Scientific data</a:t>
            </a:r>
          </a:p>
          <a:p>
            <a:pPr>
              <a:lnSpc>
                <a:spcPts val="2300"/>
              </a:lnSpc>
            </a:pPr>
            <a:endParaRPr lang="en-CA" sz="1997">
              <a:solidFill>
                <a:srgbClr val="000000"/>
              </a:solidFill>
            </a:endParaRPr>
          </a:p>
        </p:txBody>
      </p:sp>
      <p:sp>
        <p:nvSpPr>
          <p:cNvPr id="4" name="TextBox 4"/>
          <p:cNvSpPr txBox="1"/>
          <p:nvPr/>
        </p:nvSpPr>
        <p:spPr>
          <a:xfrm>
            <a:off x="673100" y="1892300"/>
            <a:ext cx="84709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representation</a:t>
            </a:r>
          </a:p>
          <a:p>
            <a:pPr>
              <a:lnSpc>
                <a:spcPts val="2300"/>
              </a:lnSpc>
            </a:pPr>
            <a:endParaRPr lang="en-CA" sz="1997">
              <a:solidFill>
                <a:srgbClr val="000000"/>
              </a:solidFill>
            </a:endParaRPr>
          </a:p>
        </p:txBody>
      </p:sp>
      <p:sp>
        <p:nvSpPr>
          <p:cNvPr id="5" name="TextBox 5"/>
          <p:cNvSpPr txBox="1"/>
          <p:nvPr/>
        </p:nvSpPr>
        <p:spPr>
          <a:xfrm>
            <a:off x="330200" y="22606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Picture vs. stream of</a:t>
            </a:r>
          </a:p>
          <a:p>
            <a:pPr>
              <a:lnSpc>
                <a:spcPts val="2300"/>
              </a:lnSpc>
            </a:pPr>
            <a:endParaRPr lang="en-CA" sz="1997">
              <a:solidFill>
                <a:srgbClr val="000000"/>
              </a:solidFill>
            </a:endParaRPr>
          </a:p>
        </p:txBody>
      </p:sp>
      <p:sp>
        <p:nvSpPr>
          <p:cNvPr id="6" name="TextBox 6"/>
          <p:cNvSpPr txBox="1"/>
          <p:nvPr/>
        </p:nvSpPr>
        <p:spPr>
          <a:xfrm>
            <a:off x="673100" y="2565400"/>
            <a:ext cx="8470900" cy="381000"/>
          </a:xfrm>
          <a:prstGeom prst="rect">
            <a:avLst/>
          </a:prstGeom>
          <a:noFill/>
        </p:spPr>
        <p:txBody>
          <a:bodyPr vert="horz" wrap="none" lIns="0" tIns="0" rIns="0" bIns="0" rtlCol="0">
            <a:spAutoFit/>
          </a:bodyPr>
          <a:lstStyle/>
          <a:p>
            <a:pPr>
              <a:lnSpc>
                <a:spcPts val="2300"/>
              </a:lnSpc>
            </a:pPr>
            <a:r>
              <a:rPr lang="en-CA" sz="2000" smtClean="0">
                <a:solidFill>
                  <a:srgbClr val="FFFF00"/>
                </a:solidFill>
                <a:latin typeface="Times New Roman"/>
                <a:cs typeface="Times New Roman"/>
              </a:rPr>
              <a:t>numbers</a:t>
            </a:r>
          </a:p>
          <a:p>
            <a:pPr>
              <a:lnSpc>
                <a:spcPts val="2300"/>
              </a:lnSpc>
            </a:pPr>
            <a:endParaRPr lang="en-CA" sz="2000">
              <a:solidFill>
                <a:srgbClr val="000000"/>
              </a:solidFill>
            </a:endParaRPr>
          </a:p>
        </p:txBody>
      </p:sp>
      <p:sp>
        <p:nvSpPr>
          <p:cNvPr id="7" name="TextBox 7"/>
          <p:cNvSpPr txBox="1"/>
          <p:nvPr/>
        </p:nvSpPr>
        <p:spPr>
          <a:xfrm>
            <a:off x="330200" y="2921000"/>
            <a:ext cx="8813800" cy="698500"/>
          </a:xfrm>
          <a:prstGeom prst="rect">
            <a:avLst/>
          </a:prstGeom>
          <a:noFill/>
        </p:spPr>
        <p:txBody>
          <a:bodyPr vert="horz" wrap="none" lIns="0" tIns="0" rIns="0" bIns="0" rtlCol="0">
            <a:spAutoFit/>
          </a:bodyPr>
          <a:lstStyle/>
          <a:p>
            <a:pPr>
              <a:lnSpc>
                <a:spcPts val="2400"/>
              </a:lnSpc>
              <a:tabLst>
                <a:tab pos="342900" algn="l"/>
              </a:tabLst>
            </a:pPr>
            <a:r>
              <a:rPr lang="en-CA" sz="1997" smtClean="0">
                <a:solidFill>
                  <a:srgbClr val="FFFF00"/>
                </a:solidFill>
                <a:latin typeface="Times New Roman"/>
                <a:cs typeface="Times New Roman"/>
              </a:rPr>
              <a:t>•  Techniques: contour plots,</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	color coding, constant</a:t>
            </a:r>
          </a:p>
          <a:p>
            <a:pPr>
              <a:lnSpc>
                <a:spcPts val="2400"/>
              </a:lnSpc>
            </a:pPr>
            <a:endParaRPr lang="en-CA" sz="1997">
              <a:solidFill>
                <a:srgbClr val="000000"/>
              </a:solidFill>
            </a:endParaRPr>
          </a:p>
        </p:txBody>
      </p:sp>
      <p:sp>
        <p:nvSpPr>
          <p:cNvPr id="8" name="TextBox 8"/>
          <p:cNvSpPr txBox="1"/>
          <p:nvPr/>
        </p:nvSpPr>
        <p:spPr>
          <a:xfrm>
            <a:off x="673100" y="3530600"/>
            <a:ext cx="8470900" cy="698500"/>
          </a:xfrm>
          <a:prstGeom prst="rect">
            <a:avLst/>
          </a:prstGeom>
          <a:noFill/>
        </p:spPr>
        <p:txBody>
          <a:bodyPr vert="horz" wrap="none" lIns="0" tIns="0" rIns="0" bIns="0" rtlCol="0">
            <a:spAutoFit/>
          </a:bodyPr>
          <a:lstStyle/>
          <a:p>
            <a:pPr>
              <a:lnSpc>
                <a:spcPts val="2400"/>
              </a:lnSpc>
            </a:pPr>
            <a:r>
              <a:rPr lang="en-CA" sz="1997" smtClean="0">
                <a:solidFill>
                  <a:srgbClr val="FFFF00"/>
                </a:solidFill>
                <a:latin typeface="Times New Roman"/>
                <a:cs typeface="Times New Roman"/>
              </a:rPr>
              <a:t>value surface rendering,</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custom shapes</a:t>
            </a:r>
          </a:p>
          <a:p>
            <a:pPr>
              <a:lnSpc>
                <a:spcPts val="2400"/>
              </a:lnSpc>
            </a:pPr>
            <a:endParaRPr lang="en-CA" sz="1997">
              <a:solidFill>
                <a:srgbClr val="000000"/>
              </a:solidFill>
            </a:endParaRPr>
          </a:p>
        </p:txBody>
      </p:sp>
      <p:sp>
        <p:nvSpPr>
          <p:cNvPr id="9" name="TextBox 9"/>
          <p:cNvSpPr txBox="1"/>
          <p:nvPr/>
        </p:nvSpPr>
        <p:spPr>
          <a:xfrm>
            <a:off x="3670300" y="5753100"/>
            <a:ext cx="5473700" cy="571500"/>
          </a:xfrm>
          <a:prstGeom prst="rect">
            <a:avLst/>
          </a:prstGeom>
          <a:noFill/>
        </p:spPr>
        <p:txBody>
          <a:bodyPr vert="horz" wrap="none" lIns="0" tIns="0" rIns="0" bIns="0" rtlCol="0">
            <a:spAutoFit/>
          </a:bodyPr>
          <a:lstStyle/>
          <a:p>
            <a:pPr>
              <a:lnSpc>
                <a:spcPts val="1800"/>
              </a:lnSpc>
            </a:pPr>
            <a:r>
              <a:rPr lang="en-CA" sz="1865" smtClean="0">
                <a:solidFill>
                  <a:srgbClr val="000000"/>
                </a:solidFill>
                <a:latin typeface="Tahoma"/>
                <a:cs typeface="Tahoma"/>
              </a:rPr>
              <a:t>Display of a 2D slice through the total electron</a:t>
            </a:r>
            <a:r>
              <a:rPr lang="en-CA" sz="1865" smtClean="0">
                <a:solidFill>
                  <a:srgbClr val="000000"/>
                </a:solidFill>
                <a:latin typeface="Times New Roman"/>
              </a:rPr>
              <a:t/>
            </a:r>
            <a:br>
              <a:rPr lang="en-CA" sz="1865" smtClean="0">
                <a:solidFill>
                  <a:srgbClr val="000000"/>
                </a:solidFill>
                <a:latin typeface="Times New Roman"/>
              </a:rPr>
            </a:br>
            <a:r>
              <a:rPr lang="en-CA" sz="1865" smtClean="0">
                <a:solidFill>
                  <a:srgbClr val="000000"/>
                </a:solidFill>
                <a:latin typeface="Tahoma"/>
                <a:cs typeface="Tahoma"/>
              </a:rPr>
              <a:t>density of C-60; Created by Cary Sandvig of SGI</a:t>
            </a:r>
          </a:p>
          <a:p>
            <a:pPr>
              <a:lnSpc>
                <a:spcPts val="1800"/>
              </a:lnSpc>
            </a:pPr>
            <a:endParaRPr lang="en-CA" sz="1865">
              <a:solidFill>
                <a:srgbClr val="00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Scientific Visualization</a:t>
            </a:r>
          </a:p>
          <a:p>
            <a:pPr>
              <a:lnSpc>
                <a:spcPts val="5060"/>
              </a:lnSpc>
            </a:pPr>
            <a:endParaRPr lang="en-CA" sz="4397">
              <a:solidFill>
                <a:srgbClr val="000000"/>
              </a:solidFill>
            </a:endParaRPr>
          </a:p>
        </p:txBody>
      </p:sp>
      <p:sp>
        <p:nvSpPr>
          <p:cNvPr id="3" name="TextBox 3"/>
          <p:cNvSpPr txBox="1"/>
          <p:nvPr/>
        </p:nvSpPr>
        <p:spPr>
          <a:xfrm>
            <a:off x="330200" y="15875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Life Sciences</a:t>
            </a:r>
          </a:p>
          <a:p>
            <a:pPr>
              <a:lnSpc>
                <a:spcPts val="2300"/>
              </a:lnSpc>
            </a:pPr>
            <a:endParaRPr lang="en-CA" sz="1997">
              <a:solidFill>
                <a:srgbClr val="000000"/>
              </a:solidFill>
            </a:endParaRPr>
          </a:p>
        </p:txBody>
      </p:sp>
      <p:sp>
        <p:nvSpPr>
          <p:cNvPr id="4" name="TextBox 4"/>
          <p:cNvSpPr txBox="1"/>
          <p:nvPr/>
        </p:nvSpPr>
        <p:spPr>
          <a:xfrm>
            <a:off x="330200" y="19558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Providing quantitative,</a:t>
            </a:r>
          </a:p>
          <a:p>
            <a:pPr>
              <a:lnSpc>
                <a:spcPts val="2300"/>
              </a:lnSpc>
            </a:pPr>
            <a:endParaRPr lang="en-CA" sz="1997">
              <a:solidFill>
                <a:srgbClr val="000000"/>
              </a:solidFill>
            </a:endParaRPr>
          </a:p>
        </p:txBody>
      </p:sp>
      <p:sp>
        <p:nvSpPr>
          <p:cNvPr id="5" name="TextBox 5"/>
          <p:cNvSpPr txBox="1"/>
          <p:nvPr/>
        </p:nvSpPr>
        <p:spPr>
          <a:xfrm>
            <a:off x="673100" y="2260600"/>
            <a:ext cx="84709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three dimensional electron</a:t>
            </a:r>
          </a:p>
          <a:p>
            <a:pPr>
              <a:lnSpc>
                <a:spcPts val="2300"/>
              </a:lnSpc>
            </a:pPr>
            <a:endParaRPr lang="en-CA" sz="1997">
              <a:solidFill>
                <a:srgbClr val="000000"/>
              </a:solidFill>
            </a:endParaRPr>
          </a:p>
        </p:txBody>
      </p:sp>
      <p:sp>
        <p:nvSpPr>
          <p:cNvPr id="6" name="TextBox 6"/>
          <p:cNvSpPr txBox="1"/>
          <p:nvPr/>
        </p:nvSpPr>
        <p:spPr>
          <a:xfrm>
            <a:off x="673100" y="2565400"/>
            <a:ext cx="8470900" cy="381000"/>
          </a:xfrm>
          <a:prstGeom prst="rect">
            <a:avLst/>
          </a:prstGeom>
          <a:noFill/>
        </p:spPr>
        <p:txBody>
          <a:bodyPr vert="horz" wrap="none" lIns="0" tIns="0" rIns="0" bIns="0" rtlCol="0">
            <a:spAutoFit/>
          </a:bodyPr>
          <a:lstStyle/>
          <a:p>
            <a:pPr>
              <a:lnSpc>
                <a:spcPts val="2300"/>
              </a:lnSpc>
            </a:pPr>
            <a:r>
              <a:rPr lang="en-CA" sz="2000" smtClean="0">
                <a:solidFill>
                  <a:srgbClr val="FFFF00"/>
                </a:solidFill>
                <a:latin typeface="Times New Roman"/>
                <a:cs typeface="Times New Roman"/>
              </a:rPr>
              <a:t>microscopy.</a:t>
            </a:r>
          </a:p>
          <a:p>
            <a:pPr>
              <a:lnSpc>
                <a:spcPts val="2300"/>
              </a:lnSpc>
            </a:pPr>
            <a:endParaRPr lang="en-CA" sz="2000">
              <a:solidFill>
                <a:srgbClr val="000000"/>
              </a:solidFill>
            </a:endParaRPr>
          </a:p>
        </p:txBody>
      </p:sp>
      <p:sp>
        <p:nvSpPr>
          <p:cNvPr id="7" name="TextBox 7"/>
          <p:cNvSpPr txBox="1"/>
          <p:nvPr/>
        </p:nvSpPr>
        <p:spPr>
          <a:xfrm>
            <a:off x="330200" y="2921000"/>
            <a:ext cx="8813800" cy="1308100"/>
          </a:xfrm>
          <a:prstGeom prst="rect">
            <a:avLst/>
          </a:prstGeom>
          <a:noFill/>
        </p:spPr>
        <p:txBody>
          <a:bodyPr vert="horz" wrap="none" lIns="0" tIns="0" rIns="0" bIns="0" rtlCol="0">
            <a:spAutoFit/>
          </a:bodyPr>
          <a:lstStyle/>
          <a:p>
            <a:pPr>
              <a:lnSpc>
                <a:spcPts val="2400"/>
              </a:lnSpc>
              <a:tabLst>
                <a:tab pos="342900" algn="l"/>
                <a:tab pos="342900" algn="l"/>
                <a:tab pos="342900" algn="l"/>
              </a:tabLst>
            </a:pPr>
            <a:r>
              <a:rPr lang="en-CA" sz="1997" smtClean="0">
                <a:solidFill>
                  <a:srgbClr val="FFFF00"/>
                </a:solidFill>
                <a:latin typeface="Times New Roman"/>
                <a:cs typeface="Times New Roman"/>
              </a:rPr>
              <a:t>•  Scientists can see structures</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	as they were before being</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	sectioned for viewing in the</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	electron microscope.</a:t>
            </a:r>
          </a:p>
          <a:p>
            <a:pPr>
              <a:lnSpc>
                <a:spcPts val="2400"/>
              </a:lnSpc>
            </a:pPr>
            <a:endParaRPr lang="en-CA" sz="1997">
              <a:solidFill>
                <a:srgbClr val="000000"/>
              </a:solidFill>
            </a:endParaRPr>
          </a:p>
        </p:txBody>
      </p:sp>
      <p:sp>
        <p:nvSpPr>
          <p:cNvPr id="8" name="TextBox 8"/>
          <p:cNvSpPr txBox="1"/>
          <p:nvPr/>
        </p:nvSpPr>
        <p:spPr>
          <a:xfrm>
            <a:off x="4432300" y="5702300"/>
            <a:ext cx="4711700" cy="241300"/>
          </a:xfrm>
          <a:prstGeom prst="rect">
            <a:avLst/>
          </a:prstGeom>
          <a:noFill/>
        </p:spPr>
        <p:txBody>
          <a:bodyPr vert="horz" wrap="none" lIns="0" tIns="0" rIns="0" bIns="0" rtlCol="0">
            <a:spAutoFit/>
          </a:bodyPr>
          <a:lstStyle/>
          <a:p>
            <a:pPr>
              <a:lnSpc>
                <a:spcPts val="1550"/>
              </a:lnSpc>
            </a:pPr>
            <a:r>
              <a:rPr lang="en-CA" sz="1331" smtClean="0">
                <a:solidFill>
                  <a:srgbClr val="000000"/>
                </a:solidFill>
                <a:latin typeface="Tahoma"/>
                <a:cs typeface="Tahoma"/>
              </a:rPr>
              <a:t>Courtesy of H. Lloyd Mogensen, Northern Arizona University</a:t>
            </a:r>
          </a:p>
          <a:p>
            <a:pPr>
              <a:lnSpc>
                <a:spcPts val="1550"/>
              </a:lnSpc>
            </a:pPr>
            <a:endParaRPr lang="en-CA" sz="1331">
              <a:solidFill>
                <a:srgbClr val="0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0"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Scientific Visualization</a:t>
            </a:r>
          </a:p>
          <a:p>
            <a:pPr>
              <a:lnSpc>
                <a:spcPts val="5060"/>
              </a:lnSpc>
            </a:pPr>
            <a:endParaRPr lang="en-CA" sz="4397">
              <a:solidFill>
                <a:srgbClr val="000000"/>
              </a:solidFill>
            </a:endParaRPr>
          </a:p>
        </p:txBody>
      </p:sp>
      <p:sp>
        <p:nvSpPr>
          <p:cNvPr id="3" name="TextBox 3"/>
          <p:cNvSpPr txBox="1"/>
          <p:nvPr/>
        </p:nvSpPr>
        <p:spPr>
          <a:xfrm>
            <a:off x="330200" y="15875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Medical imaging &amp; visualization</a:t>
            </a:r>
          </a:p>
          <a:p>
            <a:pPr>
              <a:lnSpc>
                <a:spcPts val="2070"/>
              </a:lnSpc>
            </a:pPr>
            <a:endParaRPr lang="en-CA" sz="1800">
              <a:solidFill>
                <a:srgbClr val="000000"/>
              </a:solidFill>
            </a:endParaRPr>
          </a:p>
        </p:txBody>
      </p:sp>
      <p:sp>
        <p:nvSpPr>
          <p:cNvPr id="6" name="TextBox 6"/>
          <p:cNvSpPr txBox="1"/>
          <p:nvPr/>
        </p:nvSpPr>
        <p:spPr>
          <a:xfrm>
            <a:off x="6680200" y="6388100"/>
            <a:ext cx="2222500" cy="241300"/>
          </a:xfrm>
          <a:prstGeom prst="rect">
            <a:avLst/>
          </a:prstGeom>
          <a:noFill/>
        </p:spPr>
        <p:txBody>
          <a:bodyPr vert="horz" wrap="none" lIns="0" tIns="0" rIns="0" bIns="0" rtlCol="0">
            <a:spAutoFit/>
          </a:bodyPr>
          <a:lstStyle/>
          <a:p>
            <a:pPr>
              <a:lnSpc>
                <a:spcPts val="1550"/>
              </a:lnSpc>
            </a:pPr>
            <a:r>
              <a:rPr lang="en-CA" sz="1331" smtClean="0">
                <a:solidFill>
                  <a:srgbClr val="000000"/>
                </a:solidFill>
                <a:latin typeface="Tahoma"/>
                <a:cs typeface="Tahoma"/>
              </a:rPr>
              <a:t>Courtesy of Kaufman et al.</a:t>
            </a:r>
          </a:p>
          <a:p>
            <a:pPr>
              <a:lnSpc>
                <a:spcPts val="1550"/>
              </a:lnSpc>
            </a:pPr>
            <a:endParaRPr lang="en-CA" sz="1331" smtClean="0">
              <a:solidFill>
                <a:srgbClr val="000000"/>
              </a:solidFill>
              <a:latin typeface="Tahoma"/>
              <a:cs typeface="Tahom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0" name="TextBox 2"/>
          <p:cNvSpPr txBox="1"/>
          <p:nvPr/>
        </p:nvSpPr>
        <p:spPr>
          <a:xfrm>
            <a:off x="330200" y="165100"/>
            <a:ext cx="8813800" cy="1422400"/>
          </a:xfrm>
          <a:prstGeom prst="rect">
            <a:avLst/>
          </a:prstGeom>
          <a:noFill/>
        </p:spPr>
        <p:txBody>
          <a:bodyPr vert="horz" wrap="none" lIns="0" tIns="0" rIns="0" bIns="0" rtlCol="0">
            <a:spAutoFit/>
          </a:bodyPr>
          <a:lstStyle/>
          <a:p>
            <a:pPr>
              <a:lnSpc>
                <a:spcPts val="4800"/>
              </a:lnSpc>
            </a:pPr>
            <a:r>
              <a:rPr lang="en-CA" sz="4002" smtClean="0">
                <a:solidFill>
                  <a:srgbClr val="FFFF00"/>
                </a:solidFill>
                <a:latin typeface="Tahoma"/>
                <a:cs typeface="Tahoma"/>
              </a:rPr>
              <a:t>Scientific Visualization /</a:t>
            </a:r>
            <a:r>
              <a:rPr lang="en-CA" sz="4002" smtClean="0">
                <a:solidFill>
                  <a:srgbClr val="000000"/>
                </a:solidFill>
                <a:latin typeface="Times New Roman"/>
              </a:rPr>
              <a:t/>
            </a:r>
            <a:br>
              <a:rPr lang="en-CA" sz="4002" smtClean="0">
                <a:solidFill>
                  <a:srgbClr val="000000"/>
                </a:solidFill>
                <a:latin typeface="Times New Roman"/>
              </a:rPr>
            </a:br>
            <a:r>
              <a:rPr lang="en-CA" sz="4002" smtClean="0">
                <a:solidFill>
                  <a:srgbClr val="FFFF00"/>
                </a:solidFill>
                <a:latin typeface="Tahoma"/>
                <a:cs typeface="Tahoma"/>
              </a:rPr>
              <a:t>Simulation</a:t>
            </a:r>
          </a:p>
          <a:p>
            <a:pPr>
              <a:lnSpc>
                <a:spcPts val="4800"/>
              </a:lnSpc>
            </a:pPr>
            <a:endParaRPr lang="en-CA" sz="4002">
              <a:solidFill>
                <a:srgbClr val="000000"/>
              </a:solidFill>
            </a:endParaRPr>
          </a:p>
        </p:txBody>
      </p:sp>
      <p:sp>
        <p:nvSpPr>
          <p:cNvPr id="3" name="TextBox 3"/>
          <p:cNvSpPr txBox="1"/>
          <p:nvPr/>
        </p:nvSpPr>
        <p:spPr>
          <a:xfrm>
            <a:off x="660400" y="2146300"/>
            <a:ext cx="8483600" cy="342900"/>
          </a:xfrm>
          <a:prstGeom prst="rect">
            <a:avLst/>
          </a:prstGeom>
          <a:noFill/>
        </p:spPr>
        <p:txBody>
          <a:bodyPr vert="horz" wrap="none" lIns="0" tIns="0" rIns="0" bIns="0" rtlCol="0">
            <a:spAutoFit/>
          </a:bodyPr>
          <a:lstStyle/>
          <a:p>
            <a:pPr>
              <a:lnSpc>
                <a:spcPts val="2125"/>
              </a:lnSpc>
              <a:tabLst>
                <a:tab pos="3822700" algn="l"/>
              </a:tabLst>
            </a:pPr>
            <a:r>
              <a:rPr lang="en-CA" sz="1865" smtClean="0">
                <a:solidFill>
                  <a:srgbClr val="000000"/>
                </a:solidFill>
                <a:latin typeface="Tahoma"/>
                <a:cs typeface="Tahoma"/>
              </a:rPr>
              <a:t>Electromagnetic potential field	Computational Fluid Dynamics (CFD)</a:t>
            </a:r>
          </a:p>
          <a:p>
            <a:pPr>
              <a:lnSpc>
                <a:spcPts val="2125"/>
              </a:lnSpc>
            </a:pPr>
            <a:endParaRPr lang="en-CA" sz="1865">
              <a:solidFill>
                <a:srgbClr val="000000"/>
              </a:solidFill>
            </a:endParaRPr>
          </a:p>
        </p:txBody>
      </p:sp>
      <p:sp>
        <p:nvSpPr>
          <p:cNvPr id="4" name="TextBox 4"/>
          <p:cNvSpPr txBox="1"/>
          <p:nvPr/>
        </p:nvSpPr>
        <p:spPr>
          <a:xfrm>
            <a:off x="5651500" y="6083300"/>
            <a:ext cx="3390900" cy="241300"/>
          </a:xfrm>
          <a:prstGeom prst="rect">
            <a:avLst/>
          </a:prstGeom>
          <a:noFill/>
        </p:spPr>
        <p:txBody>
          <a:bodyPr vert="horz" wrap="none" lIns="0" tIns="0" rIns="0" bIns="0" rtlCol="0">
            <a:spAutoFit/>
          </a:bodyPr>
          <a:lstStyle/>
          <a:p>
            <a:pPr>
              <a:lnSpc>
                <a:spcPts val="1550"/>
              </a:lnSpc>
            </a:pPr>
            <a:r>
              <a:rPr lang="en-CA" sz="1331" smtClean="0">
                <a:solidFill>
                  <a:srgbClr val="000000"/>
                </a:solidFill>
                <a:latin typeface="Tahoma"/>
                <a:cs typeface="Tahoma"/>
              </a:rPr>
              <a:t>Courtesy of Mark Toscinski and Paul Tallon</a:t>
            </a:r>
          </a:p>
          <a:p>
            <a:pPr>
              <a:lnSpc>
                <a:spcPts val="1550"/>
              </a:lnSpc>
            </a:pPr>
            <a:endParaRPr lang="en-CA" sz="1331" smtClean="0">
              <a:solidFill>
                <a:srgbClr val="000000"/>
              </a:solidFill>
              <a:latin typeface="Tahoma"/>
              <a:cs typeface="Tahoma"/>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165100"/>
            <a:ext cx="8813800" cy="1422400"/>
          </a:xfrm>
          <a:prstGeom prst="rect">
            <a:avLst/>
          </a:prstGeom>
          <a:noFill/>
        </p:spPr>
        <p:txBody>
          <a:bodyPr vert="horz" wrap="none" lIns="0" tIns="0" rIns="0" bIns="0" rtlCol="0">
            <a:spAutoFit/>
          </a:bodyPr>
          <a:lstStyle/>
          <a:p>
            <a:pPr>
              <a:lnSpc>
                <a:spcPts val="4800"/>
              </a:lnSpc>
            </a:pPr>
            <a:r>
              <a:rPr lang="en-CA" sz="4002" smtClean="0">
                <a:solidFill>
                  <a:srgbClr val="FFFF00"/>
                </a:solidFill>
                <a:latin typeface="Tahoma"/>
                <a:cs typeface="Tahoma"/>
              </a:rPr>
              <a:t>Scientific Visualization /</a:t>
            </a:r>
            <a:r>
              <a:rPr lang="en-CA" sz="4002" smtClean="0">
                <a:solidFill>
                  <a:srgbClr val="000000"/>
                </a:solidFill>
                <a:latin typeface="Times New Roman"/>
              </a:rPr>
              <a:t/>
            </a:r>
            <a:br>
              <a:rPr lang="en-CA" sz="4002" smtClean="0">
                <a:solidFill>
                  <a:srgbClr val="000000"/>
                </a:solidFill>
                <a:latin typeface="Times New Roman"/>
              </a:rPr>
            </a:br>
            <a:r>
              <a:rPr lang="en-CA" sz="4002" smtClean="0">
                <a:solidFill>
                  <a:srgbClr val="FFFF00"/>
                </a:solidFill>
                <a:latin typeface="Tahoma"/>
                <a:cs typeface="Tahoma"/>
              </a:rPr>
              <a:t>Simulation</a:t>
            </a:r>
          </a:p>
          <a:p>
            <a:pPr>
              <a:lnSpc>
                <a:spcPts val="4800"/>
              </a:lnSpc>
            </a:pPr>
            <a:endParaRPr lang="en-CA" sz="4002">
              <a:solidFill>
                <a:srgbClr val="000000"/>
              </a:solidFill>
            </a:endParaRPr>
          </a:p>
        </p:txBody>
      </p:sp>
      <p:sp>
        <p:nvSpPr>
          <p:cNvPr id="3" name="TextBox 3"/>
          <p:cNvSpPr txBox="1"/>
          <p:nvPr/>
        </p:nvSpPr>
        <p:spPr>
          <a:xfrm>
            <a:off x="330200" y="15875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Urban security</a:t>
            </a:r>
          </a:p>
          <a:p>
            <a:pPr>
              <a:lnSpc>
                <a:spcPts val="2300"/>
              </a:lnSpc>
            </a:pPr>
            <a:endParaRPr lang="en-CA" sz="1997">
              <a:solidFill>
                <a:srgbClr val="000000"/>
              </a:solidFill>
            </a:endParaRPr>
          </a:p>
        </p:txBody>
      </p:sp>
      <p:sp>
        <p:nvSpPr>
          <p:cNvPr id="6" name="TextBox 6"/>
          <p:cNvSpPr txBox="1"/>
          <p:nvPr/>
        </p:nvSpPr>
        <p:spPr>
          <a:xfrm>
            <a:off x="6680200" y="6388100"/>
            <a:ext cx="2222500" cy="241300"/>
          </a:xfrm>
          <a:prstGeom prst="rect">
            <a:avLst/>
          </a:prstGeom>
          <a:noFill/>
        </p:spPr>
        <p:txBody>
          <a:bodyPr vert="horz" wrap="none" lIns="0" tIns="0" rIns="0" bIns="0" rtlCol="0">
            <a:spAutoFit/>
          </a:bodyPr>
          <a:lstStyle/>
          <a:p>
            <a:pPr>
              <a:lnSpc>
                <a:spcPts val="1550"/>
              </a:lnSpc>
            </a:pPr>
            <a:r>
              <a:rPr lang="en-CA" sz="1331" smtClean="0">
                <a:solidFill>
                  <a:srgbClr val="000000"/>
                </a:solidFill>
                <a:latin typeface="Tahoma"/>
                <a:cs typeface="Tahoma"/>
              </a:rPr>
              <a:t>Courtesy of Kaufman et al.</a:t>
            </a:r>
          </a:p>
          <a:p>
            <a:pPr>
              <a:lnSpc>
                <a:spcPts val="1550"/>
              </a:lnSpc>
            </a:pPr>
            <a:endParaRPr lang="en-CA" sz="1331" smtClean="0">
              <a:solidFill>
                <a:srgbClr val="000000"/>
              </a:solidFill>
              <a:latin typeface="Tahoma"/>
              <a:cs typeface="Tahom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3"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Virtual Reality</a:t>
            </a:r>
          </a:p>
          <a:p>
            <a:pPr>
              <a:lnSpc>
                <a:spcPts val="5060"/>
              </a:lnSpc>
            </a:pPr>
            <a:endParaRPr lang="en-CA" sz="4397">
              <a:solidFill>
                <a:srgbClr val="000000"/>
              </a:solidFill>
            </a:endParaRPr>
          </a:p>
        </p:txBody>
      </p:sp>
      <p:grpSp>
        <p:nvGrpSpPr>
          <p:cNvPr id="14" name="Group 13"/>
          <p:cNvGrpSpPr/>
          <p:nvPr/>
        </p:nvGrpSpPr>
        <p:grpSpPr>
          <a:xfrm>
            <a:off x="254000" y="2286000"/>
            <a:ext cx="3632200" cy="2108200"/>
            <a:chOff x="330200" y="1574800"/>
            <a:chExt cx="8813799" cy="2108200"/>
          </a:xfrm>
        </p:grpSpPr>
        <p:sp>
          <p:nvSpPr>
            <p:cNvPr id="3" name="TextBox 3"/>
            <p:cNvSpPr txBox="1"/>
            <p:nvPr/>
          </p:nvSpPr>
          <p:spPr>
            <a:xfrm>
              <a:off x="330200" y="1574800"/>
              <a:ext cx="8813799" cy="698500"/>
            </a:xfrm>
            <a:prstGeom prst="rect">
              <a:avLst/>
            </a:prstGeom>
            <a:noFill/>
          </p:spPr>
          <p:txBody>
            <a:bodyPr vert="horz" wrap="none" lIns="0" tIns="0" rIns="0" bIns="0" rtlCol="0">
              <a:spAutoFit/>
            </a:bodyPr>
            <a:lstStyle/>
            <a:p>
              <a:pPr>
                <a:lnSpc>
                  <a:spcPts val="2400"/>
                </a:lnSpc>
                <a:tabLst>
                  <a:tab pos="342900" algn="l"/>
                </a:tabLst>
              </a:pPr>
              <a:r>
                <a:rPr lang="en-CA" sz="1997" dirty="0" smtClean="0">
                  <a:solidFill>
                    <a:srgbClr val="FFFF00"/>
                  </a:solidFill>
                  <a:latin typeface="Times New Roman"/>
                  <a:cs typeface="Times New Roman"/>
                </a:rPr>
                <a:t>•  User interacts with objects in a</a:t>
              </a:r>
              <a:r>
                <a:rPr lang="en-CA" sz="1997" dirty="0" smtClean="0">
                  <a:solidFill>
                    <a:srgbClr val="000000"/>
                  </a:solidFill>
                  <a:latin typeface="Times New Roman"/>
                </a:rPr>
                <a:t/>
              </a:r>
              <a:br>
                <a:rPr lang="en-CA" sz="1997" dirty="0" smtClean="0">
                  <a:solidFill>
                    <a:srgbClr val="000000"/>
                  </a:solidFill>
                  <a:latin typeface="Times New Roman"/>
                </a:rPr>
              </a:br>
              <a:r>
                <a:rPr lang="en-CA" sz="1997" dirty="0" smtClean="0">
                  <a:solidFill>
                    <a:srgbClr val="FFFF00"/>
                  </a:solidFill>
                  <a:latin typeface="Times New Roman"/>
                  <a:cs typeface="Times New Roman"/>
                </a:rPr>
                <a:t>	3D scene</a:t>
              </a:r>
            </a:p>
            <a:p>
              <a:pPr>
                <a:lnSpc>
                  <a:spcPts val="2400"/>
                </a:lnSpc>
              </a:pPr>
              <a:endParaRPr lang="en-CA" sz="1997" dirty="0">
                <a:solidFill>
                  <a:srgbClr val="000000"/>
                </a:solidFill>
              </a:endParaRPr>
            </a:p>
          </p:txBody>
        </p:sp>
        <p:sp>
          <p:nvSpPr>
            <p:cNvPr id="4" name="TextBox 4"/>
            <p:cNvSpPr txBox="1"/>
            <p:nvPr/>
          </p:nvSpPr>
          <p:spPr>
            <a:xfrm>
              <a:off x="330200" y="2260600"/>
              <a:ext cx="8813799"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Special devices (input, output)</a:t>
              </a:r>
            </a:p>
            <a:p>
              <a:pPr>
                <a:lnSpc>
                  <a:spcPts val="2300"/>
                </a:lnSpc>
              </a:pPr>
              <a:endParaRPr lang="en-CA" sz="1997">
                <a:solidFill>
                  <a:srgbClr val="000000"/>
                </a:solidFill>
              </a:endParaRPr>
            </a:p>
          </p:txBody>
        </p:sp>
        <p:sp>
          <p:nvSpPr>
            <p:cNvPr id="5" name="TextBox 5"/>
            <p:cNvSpPr txBox="1"/>
            <p:nvPr/>
          </p:nvSpPr>
          <p:spPr>
            <a:xfrm>
              <a:off x="330200" y="2628900"/>
              <a:ext cx="8813799" cy="381000"/>
            </a:xfrm>
            <a:prstGeom prst="rect">
              <a:avLst/>
            </a:prstGeom>
            <a:noFill/>
          </p:spPr>
          <p:txBody>
            <a:bodyPr vert="horz" wrap="none" lIns="0" tIns="0" rIns="0" bIns="0" rtlCol="0">
              <a:spAutoFit/>
            </a:bodyPr>
            <a:lstStyle/>
            <a:p>
              <a:pPr>
                <a:lnSpc>
                  <a:spcPts val="2300"/>
                </a:lnSpc>
              </a:pPr>
              <a:r>
                <a:rPr lang="en-CA" sz="2000" dirty="0" smtClean="0">
                  <a:solidFill>
                    <a:srgbClr val="FFFF00"/>
                  </a:solidFill>
                  <a:latin typeface="Times New Roman"/>
                  <a:cs typeface="Times New Roman"/>
                </a:rPr>
                <a:t>•  Virtual walkthroughs</a:t>
              </a:r>
            </a:p>
            <a:p>
              <a:pPr>
                <a:lnSpc>
                  <a:spcPts val="2300"/>
                </a:lnSpc>
              </a:pPr>
              <a:endParaRPr lang="en-CA" sz="2000" dirty="0">
                <a:solidFill>
                  <a:srgbClr val="000000"/>
                </a:solidFill>
              </a:endParaRPr>
            </a:p>
          </p:txBody>
        </p:sp>
        <p:sp>
          <p:nvSpPr>
            <p:cNvPr id="6" name="TextBox 6"/>
            <p:cNvSpPr txBox="1"/>
            <p:nvPr/>
          </p:nvSpPr>
          <p:spPr>
            <a:xfrm>
              <a:off x="330200" y="2984500"/>
              <a:ext cx="8813799" cy="698500"/>
            </a:xfrm>
            <a:prstGeom prst="rect">
              <a:avLst/>
            </a:prstGeom>
            <a:noFill/>
          </p:spPr>
          <p:txBody>
            <a:bodyPr vert="horz" wrap="none" lIns="0" tIns="0" rIns="0" bIns="0" rtlCol="0">
              <a:spAutoFit/>
            </a:bodyPr>
            <a:lstStyle/>
            <a:p>
              <a:pPr>
                <a:lnSpc>
                  <a:spcPts val="2400"/>
                </a:lnSpc>
                <a:tabLst>
                  <a:tab pos="342900" algn="l"/>
                </a:tabLst>
              </a:pPr>
              <a:r>
                <a:rPr lang="en-CA" sz="1997" smtClean="0">
                  <a:solidFill>
                    <a:srgbClr val="FFFF00"/>
                  </a:solidFill>
                  <a:latin typeface="Times New Roman"/>
                  <a:cs typeface="Times New Roman"/>
                </a:rPr>
                <a:t>•  Equipment training (pilots,</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	surgeons, etc.)</a:t>
              </a:r>
            </a:p>
            <a:p>
              <a:pPr>
                <a:lnSpc>
                  <a:spcPts val="2400"/>
                </a:lnSpc>
              </a:pPr>
              <a:endParaRPr lang="en-CA" sz="1997">
                <a:solidFill>
                  <a:srgbClr val="000000"/>
                </a:solidFill>
              </a:endParaRPr>
            </a:p>
          </p:txBody>
        </p:sp>
      </p:grpSp>
      <p:sp>
        <p:nvSpPr>
          <p:cNvPr id="7" name="TextBox 7"/>
          <p:cNvSpPr txBox="1"/>
          <p:nvPr/>
        </p:nvSpPr>
        <p:spPr>
          <a:xfrm>
            <a:off x="165100" y="4965700"/>
            <a:ext cx="1968500" cy="241300"/>
          </a:xfrm>
          <a:prstGeom prst="rect">
            <a:avLst/>
          </a:prstGeom>
          <a:noFill/>
        </p:spPr>
        <p:txBody>
          <a:bodyPr vert="horz" wrap="none" lIns="0" tIns="0" rIns="0" bIns="0" rtlCol="0">
            <a:spAutoFit/>
          </a:bodyPr>
          <a:lstStyle/>
          <a:p>
            <a:pPr>
              <a:lnSpc>
                <a:spcPts val="1550"/>
              </a:lnSpc>
            </a:pPr>
            <a:r>
              <a:rPr lang="en-CA" sz="1331" smtClean="0">
                <a:solidFill>
                  <a:srgbClr val="000000"/>
                </a:solidFill>
                <a:latin typeface="Tahoma"/>
                <a:cs typeface="Tahoma"/>
              </a:rPr>
              <a:t>Force reflecting gripper</a:t>
            </a:r>
          </a:p>
          <a:p>
            <a:pPr>
              <a:lnSpc>
                <a:spcPts val="1550"/>
              </a:lnSpc>
            </a:pPr>
            <a:endParaRPr lang="en-CA" sz="1331" smtClean="0">
              <a:solidFill>
                <a:srgbClr val="000000"/>
              </a:solidFill>
              <a:latin typeface="Tahoma"/>
              <a:cs typeface="Tahoma"/>
            </a:endParaRPr>
          </a:p>
        </p:txBody>
      </p:sp>
      <p:sp>
        <p:nvSpPr>
          <p:cNvPr id="8" name="TextBox 8"/>
          <p:cNvSpPr txBox="1"/>
          <p:nvPr/>
        </p:nvSpPr>
        <p:spPr>
          <a:xfrm>
            <a:off x="3060700" y="4978400"/>
            <a:ext cx="1308100" cy="241300"/>
          </a:xfrm>
          <a:prstGeom prst="rect">
            <a:avLst/>
          </a:prstGeom>
          <a:noFill/>
        </p:spPr>
        <p:txBody>
          <a:bodyPr vert="horz" wrap="none" lIns="0" tIns="0" rIns="0" bIns="0" rtlCol="0">
            <a:spAutoFit/>
          </a:bodyPr>
          <a:lstStyle/>
          <a:p>
            <a:pPr>
              <a:lnSpc>
                <a:spcPts val="1550"/>
              </a:lnSpc>
            </a:pPr>
            <a:r>
              <a:rPr lang="en-CA" sz="1331" smtClean="0">
                <a:solidFill>
                  <a:srgbClr val="000000"/>
                </a:solidFill>
                <a:latin typeface="Tahoma"/>
                <a:cs typeface="Tahoma"/>
              </a:rPr>
              <a:t>Haptic devices</a:t>
            </a:r>
          </a:p>
          <a:p>
            <a:pPr>
              <a:lnSpc>
                <a:spcPts val="1550"/>
              </a:lnSpc>
            </a:pPr>
            <a:endParaRPr lang="en-CA" sz="1331" smtClean="0">
              <a:solidFill>
                <a:srgbClr val="000000"/>
              </a:solidFill>
              <a:latin typeface="Tahoma"/>
              <a:cs typeface="Tahoma"/>
            </a:endParaRPr>
          </a:p>
        </p:txBody>
      </p:sp>
      <p:sp>
        <p:nvSpPr>
          <p:cNvPr id="9" name="TextBox 9"/>
          <p:cNvSpPr txBox="1"/>
          <p:nvPr/>
        </p:nvSpPr>
        <p:spPr>
          <a:xfrm>
            <a:off x="5321300" y="4953000"/>
            <a:ext cx="3873500" cy="254000"/>
          </a:xfrm>
          <a:prstGeom prst="rect">
            <a:avLst/>
          </a:prstGeom>
          <a:noFill/>
        </p:spPr>
        <p:txBody>
          <a:bodyPr vert="horz" wrap="none" lIns="0" tIns="0" rIns="0" bIns="0" rtlCol="0">
            <a:spAutoFit/>
          </a:bodyPr>
          <a:lstStyle/>
          <a:p>
            <a:pPr>
              <a:lnSpc>
                <a:spcPts val="1550"/>
              </a:lnSpc>
            </a:pPr>
            <a:r>
              <a:rPr lang="en-CA" sz="1331" smtClean="0">
                <a:solidFill>
                  <a:srgbClr val="000000"/>
                </a:solidFill>
                <a:latin typeface="Tahoma"/>
                <a:cs typeface="Tahoma"/>
              </a:rPr>
              <a:t>Force feedback exoskeleton   Haptic workstation</a:t>
            </a:r>
          </a:p>
          <a:p>
            <a:pPr>
              <a:lnSpc>
                <a:spcPts val="1550"/>
              </a:lnSpc>
            </a:pPr>
            <a:endParaRPr lang="en-CA" sz="1331" smtClean="0">
              <a:solidFill>
                <a:srgbClr val="000000"/>
              </a:solidFill>
              <a:latin typeface="Tahoma"/>
              <a:cs typeface="Tahoma"/>
            </a:endParaRPr>
          </a:p>
        </p:txBody>
      </p:sp>
      <p:sp>
        <p:nvSpPr>
          <p:cNvPr id="10" name="TextBox 10"/>
          <p:cNvSpPr txBox="1"/>
          <p:nvPr/>
        </p:nvSpPr>
        <p:spPr>
          <a:xfrm>
            <a:off x="190500" y="6464300"/>
            <a:ext cx="241300" cy="165100"/>
          </a:xfrm>
          <a:prstGeom prst="rect">
            <a:avLst/>
          </a:prstGeom>
          <a:noFill/>
        </p:spPr>
        <p:txBody>
          <a:bodyPr vert="horz" wrap="none" lIns="0" tIns="0" rIns="0" bIns="0" rtlCol="0">
            <a:spAutoFit/>
          </a:bodyPr>
          <a:lstStyle/>
          <a:p>
            <a:pPr>
              <a:lnSpc>
                <a:spcPts val="1550"/>
              </a:lnSpc>
            </a:pPr>
            <a:r>
              <a:rPr lang="en-CA" sz="900" smtClean="0">
                <a:solidFill>
                  <a:srgbClr val="FFFFFF"/>
                </a:solidFill>
                <a:latin typeface="Times New Roman"/>
                <a:cs typeface="Times New Roman"/>
              </a:rPr>
              <a:t>D</a:t>
            </a:r>
          </a:p>
          <a:p>
            <a:pPr>
              <a:lnSpc>
                <a:spcPts val="1550"/>
              </a:lnSpc>
            </a:pPr>
            <a:endParaRPr lang="en-CA" sz="900" smtClean="0">
              <a:solidFill>
                <a:srgbClr val="FFFFFF"/>
              </a:solidFill>
              <a:latin typeface="Times New Roman"/>
              <a:cs typeface="Times New Roman"/>
            </a:endParaRPr>
          </a:p>
        </p:txBody>
      </p:sp>
      <p:sp>
        <p:nvSpPr>
          <p:cNvPr id="11" name="TextBox 11"/>
          <p:cNvSpPr txBox="1"/>
          <p:nvPr/>
        </p:nvSpPr>
        <p:spPr>
          <a:xfrm>
            <a:off x="3556000" y="6438900"/>
            <a:ext cx="342900" cy="254000"/>
          </a:xfrm>
          <a:prstGeom prst="rect">
            <a:avLst/>
          </a:prstGeom>
          <a:noFill/>
        </p:spPr>
        <p:txBody>
          <a:bodyPr vert="horz" wrap="none" lIns="0" tIns="0" rIns="0" bIns="0" rtlCol="0">
            <a:spAutoFit/>
          </a:bodyPr>
          <a:lstStyle/>
          <a:p>
            <a:pPr>
              <a:lnSpc>
                <a:spcPts val="1610"/>
              </a:lnSpc>
            </a:pPr>
            <a:r>
              <a:rPr lang="en-CA" sz="1397" smtClean="0">
                <a:solidFill>
                  <a:srgbClr val="FF0000"/>
                </a:solidFill>
                <a:latin typeface="Times New Roman"/>
                <a:cs typeface="Times New Roman"/>
              </a:rPr>
              <a:t>8</a:t>
            </a:r>
          </a:p>
          <a:p>
            <a:pPr>
              <a:lnSpc>
                <a:spcPts val="1610"/>
              </a:lnSpc>
            </a:pPr>
            <a:endParaRPr lang="en-CA" sz="1397" smtClean="0">
              <a:solidFill>
                <a:srgbClr val="FF0000"/>
              </a:solidFill>
              <a:latin typeface="Times New Roman"/>
              <a:cs typeface="Times New Roman"/>
            </a:endParaRPr>
          </a:p>
        </p:txBody>
      </p:sp>
      <p:sp>
        <p:nvSpPr>
          <p:cNvPr id="12" name="TextBox 12"/>
          <p:cNvSpPr txBox="1"/>
          <p:nvPr/>
        </p:nvSpPr>
        <p:spPr>
          <a:xfrm>
            <a:off x="8902700" y="6718300"/>
            <a:ext cx="241300" cy="127000"/>
          </a:xfrm>
          <a:prstGeom prst="rect">
            <a:avLst/>
          </a:prstGeom>
          <a:noFill/>
        </p:spPr>
        <p:txBody>
          <a:bodyPr vert="horz" wrap="none" lIns="0" tIns="0" rIns="0" bIns="0" rtlCol="0">
            <a:spAutoFit/>
          </a:bodyPr>
          <a:lstStyle/>
          <a:p>
            <a:pPr>
              <a:lnSpc>
                <a:spcPts val="630"/>
              </a:lnSpc>
            </a:pPr>
            <a:r>
              <a:rPr lang="en-CA" sz="701" smtClean="0">
                <a:solidFill>
                  <a:srgbClr val="FFFFFF"/>
                </a:solidFill>
                <a:latin typeface="Arial"/>
                <a:cs typeface="Arial"/>
              </a:rPr>
              <a:t>K</a:t>
            </a:r>
          </a:p>
          <a:p>
            <a:pPr>
              <a:lnSpc>
                <a:spcPts val="630"/>
              </a:lnSpc>
            </a:pPr>
            <a:endParaRPr lang="en-CA" sz="701">
              <a:solidFill>
                <a:srgbClr val="00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457200"/>
            <a:ext cx="8229600" cy="762000"/>
          </a:xfrm>
        </p:spPr>
        <p:txBody>
          <a:bodyPr>
            <a:normAutofit/>
          </a:bodyPr>
          <a:lstStyle/>
          <a:p>
            <a:r>
              <a:rPr lang="en-US" altLang="en-US" b="1" i="1" dirty="0" smtClean="0"/>
              <a:t>Course Outcomes:</a:t>
            </a:r>
            <a:endParaRPr lang="en-US" altLang="en-US" dirty="0" smtClean="0"/>
          </a:p>
        </p:txBody>
      </p:sp>
      <p:sp>
        <p:nvSpPr>
          <p:cNvPr id="5123" name="Content Placeholder 2"/>
          <p:cNvSpPr>
            <a:spLocks noGrp="1"/>
          </p:cNvSpPr>
          <p:nvPr>
            <p:ph idx="1"/>
          </p:nvPr>
        </p:nvSpPr>
        <p:spPr>
          <a:xfrm>
            <a:off x="381000" y="1981200"/>
            <a:ext cx="8458200" cy="3657600"/>
          </a:xfrm>
        </p:spPr>
        <p:txBody>
          <a:bodyPr/>
          <a:lstStyle/>
          <a:p>
            <a:pPr algn="just"/>
            <a:r>
              <a:rPr lang="en-US" altLang="en-US" sz="2800" dirty="0" smtClean="0"/>
              <a:t>Ability to understand the functions and operations of display hardware and associated devices.</a:t>
            </a:r>
          </a:p>
          <a:p>
            <a:pPr algn="just"/>
            <a:r>
              <a:rPr lang="en-US" altLang="en-US" sz="2800" dirty="0" smtClean="0"/>
              <a:t>Design of data structures to the management of computer graphics entities.</a:t>
            </a:r>
          </a:p>
          <a:p>
            <a:pPr algn="just"/>
            <a:r>
              <a:rPr lang="en-US" altLang="en-US" sz="2800" dirty="0" smtClean="0"/>
              <a:t>Ability to draw lines, circles, ellipses and polygon shapes.</a:t>
            </a:r>
          </a:p>
          <a:p>
            <a:pPr algn="just"/>
            <a:r>
              <a:rPr lang="en-US" altLang="en-US" sz="2800" dirty="0" smtClean="0"/>
              <a:t>Ability to design 2D &amp; 3D transformations.</a:t>
            </a:r>
          </a:p>
          <a:p>
            <a:pPr algn="just"/>
            <a:r>
              <a:rPr lang="en-US" altLang="en-US" sz="2800" dirty="0" smtClean="0"/>
              <a:t>Ability to develop simple graphics animation applications.</a:t>
            </a:r>
          </a:p>
          <a:p>
            <a:endParaRPr lang="en-US" altLang="en-US"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20"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Virtual Reality</a:t>
            </a:r>
          </a:p>
          <a:p>
            <a:pPr>
              <a:lnSpc>
                <a:spcPts val="5060"/>
              </a:lnSpc>
            </a:pPr>
            <a:endParaRPr lang="en-CA" sz="4397">
              <a:solidFill>
                <a:srgbClr val="000000"/>
              </a:solidFill>
            </a:endParaRPr>
          </a:p>
        </p:txBody>
      </p:sp>
      <p:sp>
        <p:nvSpPr>
          <p:cNvPr id="3" name="TextBox 3"/>
          <p:cNvSpPr txBox="1"/>
          <p:nvPr/>
        </p:nvSpPr>
        <p:spPr>
          <a:xfrm>
            <a:off x="330200" y="15875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Education using computer-generated</a:t>
            </a:r>
          </a:p>
          <a:p>
            <a:pPr>
              <a:lnSpc>
                <a:spcPts val="2070"/>
              </a:lnSpc>
            </a:pPr>
            <a:endParaRPr lang="en-CA" sz="1800">
              <a:solidFill>
                <a:srgbClr val="000000"/>
              </a:solidFill>
            </a:endParaRPr>
          </a:p>
        </p:txBody>
      </p:sp>
      <p:sp>
        <p:nvSpPr>
          <p:cNvPr id="4" name="TextBox 4"/>
          <p:cNvSpPr txBox="1"/>
          <p:nvPr/>
        </p:nvSpPr>
        <p:spPr>
          <a:xfrm>
            <a:off x="673100" y="1854200"/>
            <a:ext cx="1181100" cy="3175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system &amp;</a:t>
            </a:r>
          </a:p>
          <a:p>
            <a:pPr>
              <a:lnSpc>
                <a:spcPts val="2070"/>
              </a:lnSpc>
            </a:pPr>
            <a:endParaRPr lang="en-CA" sz="1800" smtClean="0">
              <a:solidFill>
                <a:srgbClr val="FFFF00"/>
              </a:solidFill>
              <a:latin typeface="Times New Roman"/>
              <a:cs typeface="Times New Roman"/>
            </a:endParaRPr>
          </a:p>
        </p:txBody>
      </p:sp>
      <p:sp>
        <p:nvSpPr>
          <p:cNvPr id="5" name="TextBox 5"/>
          <p:cNvSpPr txBox="1"/>
          <p:nvPr/>
        </p:nvSpPr>
        <p:spPr>
          <a:xfrm>
            <a:off x="2159000" y="1854200"/>
            <a:ext cx="1714500" cy="3175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process models</a:t>
            </a:r>
          </a:p>
          <a:p>
            <a:pPr>
              <a:lnSpc>
                <a:spcPts val="2070"/>
              </a:lnSpc>
            </a:pPr>
            <a:endParaRPr lang="en-CA" sz="1800" smtClean="0">
              <a:solidFill>
                <a:srgbClr val="FFFF00"/>
              </a:solidFill>
              <a:latin typeface="Times New Roman"/>
              <a:cs typeface="Times New Roman"/>
            </a:endParaRPr>
          </a:p>
        </p:txBody>
      </p:sp>
      <p:sp>
        <p:nvSpPr>
          <p:cNvPr id="6" name="TextBox 6"/>
          <p:cNvSpPr txBox="1"/>
          <p:nvPr/>
        </p:nvSpPr>
        <p:spPr>
          <a:xfrm>
            <a:off x="330200" y="21971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Visual simulation:</a:t>
            </a:r>
          </a:p>
          <a:p>
            <a:pPr>
              <a:lnSpc>
                <a:spcPts val="2070"/>
              </a:lnSpc>
            </a:pPr>
            <a:endParaRPr lang="en-CA" sz="1800">
              <a:solidFill>
                <a:srgbClr val="000000"/>
              </a:solidFill>
            </a:endParaRPr>
          </a:p>
        </p:txBody>
      </p:sp>
      <p:sp>
        <p:nvSpPr>
          <p:cNvPr id="7" name="TextBox 7"/>
          <p:cNvSpPr txBox="1"/>
          <p:nvPr/>
        </p:nvSpPr>
        <p:spPr>
          <a:xfrm>
            <a:off x="787400" y="2514600"/>
            <a:ext cx="83566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  Aircraft simulator</a:t>
            </a:r>
          </a:p>
          <a:p>
            <a:pPr>
              <a:lnSpc>
                <a:spcPts val="1840"/>
              </a:lnSpc>
            </a:pPr>
            <a:endParaRPr lang="en-CA" sz="1602">
              <a:solidFill>
                <a:srgbClr val="000000"/>
              </a:solidFill>
            </a:endParaRPr>
          </a:p>
        </p:txBody>
      </p:sp>
      <p:sp>
        <p:nvSpPr>
          <p:cNvPr id="8" name="TextBox 8"/>
          <p:cNvSpPr txBox="1"/>
          <p:nvPr/>
        </p:nvSpPr>
        <p:spPr>
          <a:xfrm>
            <a:off x="787400" y="2806700"/>
            <a:ext cx="83566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  Spacecraft simulator</a:t>
            </a:r>
          </a:p>
          <a:p>
            <a:pPr>
              <a:lnSpc>
                <a:spcPts val="1840"/>
              </a:lnSpc>
            </a:pPr>
            <a:endParaRPr lang="en-CA" sz="1602">
              <a:solidFill>
                <a:srgbClr val="000000"/>
              </a:solidFill>
            </a:endParaRPr>
          </a:p>
        </p:txBody>
      </p:sp>
      <p:sp>
        <p:nvSpPr>
          <p:cNvPr id="9" name="TextBox 9"/>
          <p:cNvSpPr txBox="1"/>
          <p:nvPr/>
        </p:nvSpPr>
        <p:spPr>
          <a:xfrm>
            <a:off x="787400" y="3098800"/>
            <a:ext cx="83566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  Naval craft simulator</a:t>
            </a:r>
          </a:p>
          <a:p>
            <a:pPr>
              <a:lnSpc>
                <a:spcPts val="1840"/>
              </a:lnSpc>
            </a:pPr>
            <a:endParaRPr lang="en-CA" sz="1602">
              <a:solidFill>
                <a:srgbClr val="000000"/>
              </a:solidFill>
            </a:endParaRPr>
          </a:p>
        </p:txBody>
      </p:sp>
      <p:sp>
        <p:nvSpPr>
          <p:cNvPr id="10" name="TextBox 10"/>
          <p:cNvSpPr txBox="1"/>
          <p:nvPr/>
        </p:nvSpPr>
        <p:spPr>
          <a:xfrm>
            <a:off x="787400" y="3390900"/>
            <a:ext cx="83566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  Automobile simulator</a:t>
            </a:r>
          </a:p>
          <a:p>
            <a:pPr>
              <a:lnSpc>
                <a:spcPts val="1840"/>
              </a:lnSpc>
            </a:pPr>
            <a:endParaRPr lang="en-CA" sz="1602">
              <a:solidFill>
                <a:srgbClr val="000000"/>
              </a:solidFill>
            </a:endParaRPr>
          </a:p>
        </p:txBody>
      </p:sp>
      <p:sp>
        <p:nvSpPr>
          <p:cNvPr id="11" name="TextBox 11"/>
          <p:cNvSpPr txBox="1"/>
          <p:nvPr/>
        </p:nvSpPr>
        <p:spPr>
          <a:xfrm>
            <a:off x="787400" y="3683000"/>
            <a:ext cx="83566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  Heavy machinery simulator</a:t>
            </a:r>
          </a:p>
          <a:p>
            <a:pPr>
              <a:lnSpc>
                <a:spcPts val="1840"/>
              </a:lnSpc>
            </a:pPr>
            <a:endParaRPr lang="en-CA" sz="1602">
              <a:solidFill>
                <a:srgbClr val="000000"/>
              </a:solidFill>
            </a:endParaRPr>
          </a:p>
        </p:txBody>
      </p:sp>
      <p:sp>
        <p:nvSpPr>
          <p:cNvPr id="12" name="TextBox 12"/>
          <p:cNvSpPr txBox="1"/>
          <p:nvPr/>
        </p:nvSpPr>
        <p:spPr>
          <a:xfrm>
            <a:off x="787400" y="3975100"/>
            <a:ext cx="83566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  Surgery simulator</a:t>
            </a:r>
          </a:p>
          <a:p>
            <a:pPr>
              <a:lnSpc>
                <a:spcPts val="1840"/>
              </a:lnSpc>
            </a:pPr>
            <a:endParaRPr lang="en-CA" sz="1602">
              <a:solidFill>
                <a:srgbClr val="000000"/>
              </a:solidFill>
            </a:endParaRPr>
          </a:p>
        </p:txBody>
      </p:sp>
      <p:sp>
        <p:nvSpPr>
          <p:cNvPr id="13" name="TextBox 13"/>
          <p:cNvSpPr txBox="1"/>
          <p:nvPr/>
        </p:nvSpPr>
        <p:spPr>
          <a:xfrm>
            <a:off x="330200" y="42799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Special hardware required</a:t>
            </a:r>
          </a:p>
          <a:p>
            <a:pPr>
              <a:lnSpc>
                <a:spcPts val="2070"/>
              </a:lnSpc>
            </a:pPr>
            <a:endParaRPr lang="en-CA" sz="1800">
              <a:solidFill>
                <a:srgbClr val="000000"/>
              </a:solidFill>
            </a:endParaRPr>
          </a:p>
        </p:txBody>
      </p:sp>
      <p:sp>
        <p:nvSpPr>
          <p:cNvPr id="16" name="TextBox 16"/>
          <p:cNvSpPr txBox="1"/>
          <p:nvPr/>
        </p:nvSpPr>
        <p:spPr>
          <a:xfrm>
            <a:off x="7543800" y="6426200"/>
            <a:ext cx="342900" cy="254000"/>
          </a:xfrm>
          <a:prstGeom prst="rect">
            <a:avLst/>
          </a:prstGeom>
          <a:noFill/>
        </p:spPr>
        <p:txBody>
          <a:bodyPr vert="horz" wrap="none" lIns="0" tIns="0" rIns="0" bIns="0" rtlCol="0">
            <a:spAutoFit/>
          </a:bodyPr>
          <a:lstStyle/>
          <a:p>
            <a:pPr>
              <a:lnSpc>
                <a:spcPts val="1610"/>
              </a:lnSpc>
            </a:pPr>
            <a:r>
              <a:rPr lang="en-CA" sz="1300" spc="-10" smtClean="0">
                <a:solidFill>
                  <a:srgbClr val="FFFFFF"/>
                </a:solidFill>
                <a:latin typeface="Times New Roman"/>
                <a:cs typeface="Times New Roman"/>
              </a:rPr>
              <a:t>S</a:t>
            </a:r>
          </a:p>
          <a:p>
            <a:pPr>
              <a:lnSpc>
                <a:spcPts val="1610"/>
              </a:lnSpc>
            </a:pPr>
            <a:endParaRPr lang="en-CA" sz="1300" spc="-10" smtClean="0">
              <a:solidFill>
                <a:srgbClr val="FFFFFF"/>
              </a:solidFill>
              <a:latin typeface="Times New Roman"/>
              <a:cs typeface="Times New Roman"/>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0"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Virtual Reality</a:t>
            </a:r>
          </a:p>
          <a:p>
            <a:pPr>
              <a:lnSpc>
                <a:spcPts val="5060"/>
              </a:lnSpc>
            </a:pPr>
            <a:endParaRPr lang="en-CA" sz="4397">
              <a:solidFill>
                <a:srgbClr val="000000"/>
              </a:solidFill>
            </a:endParaRPr>
          </a:p>
        </p:txBody>
      </p:sp>
      <p:sp>
        <p:nvSpPr>
          <p:cNvPr id="3" name="TextBox 3"/>
          <p:cNvSpPr txBox="1"/>
          <p:nvPr/>
        </p:nvSpPr>
        <p:spPr>
          <a:xfrm>
            <a:off x="330200" y="15875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Virtual tour of historical remains</a:t>
            </a:r>
          </a:p>
          <a:p>
            <a:pPr>
              <a:lnSpc>
                <a:spcPts val="2070"/>
              </a:lnSpc>
            </a:pPr>
            <a:endParaRPr lang="en-CA" sz="1800">
              <a:solidFill>
                <a:srgbClr val="000000"/>
              </a:solidFill>
            </a:endParaRPr>
          </a:p>
        </p:txBody>
      </p:sp>
      <p:sp>
        <p:nvSpPr>
          <p:cNvPr id="6" name="TextBox 6"/>
          <p:cNvSpPr txBox="1"/>
          <p:nvPr/>
        </p:nvSpPr>
        <p:spPr>
          <a:xfrm>
            <a:off x="4584700" y="6477000"/>
            <a:ext cx="3810000" cy="241300"/>
          </a:xfrm>
          <a:prstGeom prst="rect">
            <a:avLst/>
          </a:prstGeom>
          <a:noFill/>
        </p:spPr>
        <p:txBody>
          <a:bodyPr vert="horz" wrap="none" lIns="0" tIns="0" rIns="0" bIns="0" rtlCol="0">
            <a:spAutoFit/>
          </a:bodyPr>
          <a:lstStyle/>
          <a:p>
            <a:pPr>
              <a:lnSpc>
                <a:spcPts val="1550"/>
              </a:lnSpc>
            </a:pPr>
            <a:r>
              <a:rPr lang="en-CA" sz="1132" smtClean="0">
                <a:solidFill>
                  <a:srgbClr val="000000"/>
                </a:solidFill>
                <a:latin typeface="Tahoma"/>
                <a:cs typeface="Tahoma"/>
              </a:rPr>
              <a:t>Virtual tour of Ancient Olympia, Courtesy of SGI</a:t>
            </a:r>
          </a:p>
          <a:p>
            <a:pPr>
              <a:lnSpc>
                <a:spcPts val="1550"/>
              </a:lnSpc>
            </a:pPr>
            <a:endParaRPr lang="en-CA" sz="1132" smtClean="0">
              <a:solidFill>
                <a:srgbClr val="000000"/>
              </a:solidFill>
              <a:latin typeface="Tahoma"/>
              <a:cs typeface="Tahom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6"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Virtual Reality</a:t>
            </a:r>
          </a:p>
          <a:p>
            <a:pPr>
              <a:lnSpc>
                <a:spcPts val="5060"/>
              </a:lnSpc>
            </a:pPr>
            <a:endParaRPr lang="en-CA" sz="4397">
              <a:solidFill>
                <a:srgbClr val="000000"/>
              </a:solidFill>
            </a:endParaRPr>
          </a:p>
        </p:txBody>
      </p:sp>
      <p:sp>
        <p:nvSpPr>
          <p:cNvPr id="3" name="TextBox 3"/>
          <p:cNvSpPr txBox="1"/>
          <p:nvPr/>
        </p:nvSpPr>
        <p:spPr>
          <a:xfrm>
            <a:off x="330200" y="15875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Virtual colonoscopy</a:t>
            </a:r>
          </a:p>
          <a:p>
            <a:pPr>
              <a:lnSpc>
                <a:spcPts val="2300"/>
              </a:lnSpc>
            </a:pPr>
            <a:endParaRPr lang="en-CA" sz="1997">
              <a:solidFill>
                <a:srgbClr val="000000"/>
              </a:solidFill>
            </a:endParaRPr>
          </a:p>
        </p:txBody>
      </p:sp>
      <p:sp>
        <p:nvSpPr>
          <p:cNvPr id="5" name="TextBox 5"/>
          <p:cNvSpPr txBox="1"/>
          <p:nvPr/>
        </p:nvSpPr>
        <p:spPr>
          <a:xfrm>
            <a:off x="6807200" y="6616700"/>
            <a:ext cx="2336800" cy="241300"/>
          </a:xfrm>
          <a:prstGeom prst="rect">
            <a:avLst/>
          </a:prstGeom>
          <a:noFill/>
        </p:spPr>
        <p:txBody>
          <a:bodyPr vert="horz" wrap="none" lIns="0" tIns="0" rIns="0" bIns="0" rtlCol="0">
            <a:spAutoFit/>
          </a:bodyPr>
          <a:lstStyle/>
          <a:p>
            <a:pPr>
              <a:lnSpc>
                <a:spcPts val="1215"/>
              </a:lnSpc>
            </a:pPr>
            <a:r>
              <a:rPr lang="en-CA" sz="1238" smtClean="0">
                <a:solidFill>
                  <a:srgbClr val="000000"/>
                </a:solidFill>
                <a:latin typeface="Tahoma"/>
                <a:cs typeface="Tahoma"/>
              </a:rPr>
              <a:t>Courtesy of Kaufman et al.</a:t>
            </a:r>
          </a:p>
          <a:p>
            <a:pPr>
              <a:lnSpc>
                <a:spcPts val="1215"/>
              </a:lnSpc>
            </a:pPr>
            <a:endParaRPr lang="en-CA" sz="1331">
              <a:solidFill>
                <a:srgbClr val="00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7" name="TextBox 2"/>
          <p:cNvSpPr txBox="1"/>
          <p:nvPr/>
        </p:nvSpPr>
        <p:spPr>
          <a:xfrm>
            <a:off x="330200" y="279400"/>
            <a:ext cx="8813800" cy="1270000"/>
          </a:xfrm>
          <a:prstGeom prst="rect">
            <a:avLst/>
          </a:prstGeom>
          <a:noFill/>
        </p:spPr>
        <p:txBody>
          <a:bodyPr vert="horz" wrap="none" lIns="0" tIns="0" rIns="0" bIns="0" rtlCol="0">
            <a:spAutoFit/>
          </a:bodyPr>
          <a:lstStyle/>
          <a:p>
            <a:pPr>
              <a:lnSpc>
                <a:spcPts val="4300"/>
              </a:lnSpc>
            </a:pPr>
            <a:r>
              <a:rPr lang="en-CA" sz="3600" smtClean="0">
                <a:solidFill>
                  <a:srgbClr val="FFFF00"/>
                </a:solidFill>
                <a:latin typeface="Tahoma"/>
                <a:cs typeface="Tahoma"/>
              </a:rPr>
              <a:t>Image Processing, Analysis, and</a:t>
            </a:r>
            <a:r>
              <a:rPr lang="en-CA" sz="3600" smtClean="0">
                <a:solidFill>
                  <a:srgbClr val="000000"/>
                </a:solidFill>
                <a:latin typeface="Times New Roman"/>
              </a:rPr>
              <a:t/>
            </a:r>
            <a:br>
              <a:rPr lang="en-CA" sz="3600" smtClean="0">
                <a:solidFill>
                  <a:srgbClr val="000000"/>
                </a:solidFill>
                <a:latin typeface="Times New Roman"/>
              </a:rPr>
            </a:br>
            <a:r>
              <a:rPr lang="en-CA" sz="3600" smtClean="0">
                <a:solidFill>
                  <a:srgbClr val="FFFF00"/>
                </a:solidFill>
                <a:latin typeface="Tahoma"/>
                <a:cs typeface="Tahoma"/>
              </a:rPr>
              <a:t>Synthesis</a:t>
            </a:r>
          </a:p>
          <a:p>
            <a:pPr>
              <a:lnSpc>
                <a:spcPts val="4300"/>
              </a:lnSpc>
            </a:pPr>
            <a:endParaRPr lang="en-CA" sz="3600">
              <a:solidFill>
                <a:srgbClr val="000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 Art</a:t>
            </a:r>
          </a:p>
          <a:p>
            <a:pPr>
              <a:lnSpc>
                <a:spcPts val="5060"/>
              </a:lnSpc>
            </a:pPr>
            <a:endParaRPr lang="en-CA" sz="4397">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FF"/>
                </a:solidFill>
                <a:latin typeface="Times New Roman"/>
                <a:cs typeface="Times New Roman"/>
              </a:rPr>
              <a:t>• Escher Drawing</a:t>
            </a:r>
          </a:p>
          <a:p>
            <a:pPr>
              <a:lnSpc>
                <a:spcPts val="3680"/>
              </a:lnSpc>
            </a:pPr>
            <a:endParaRPr lang="en-CA" sz="3197">
              <a:solidFill>
                <a:srgbClr val="000000"/>
              </a:solidFill>
            </a:endParaRPr>
          </a:p>
        </p:txBody>
      </p:sp>
      <p:sp>
        <p:nvSpPr>
          <p:cNvPr id="4" name="TextBox 4"/>
          <p:cNvSpPr txBox="1"/>
          <p:nvPr/>
        </p:nvSpPr>
        <p:spPr>
          <a:xfrm>
            <a:off x="787400" y="2159000"/>
            <a:ext cx="83566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 Combine interlocking shapes with tessellation to</a:t>
            </a:r>
          </a:p>
          <a:p>
            <a:pPr>
              <a:lnSpc>
                <a:spcPts val="3220"/>
              </a:lnSpc>
            </a:pPr>
            <a:endParaRPr lang="en-CA" sz="2802">
              <a:solidFill>
                <a:srgbClr val="000000"/>
              </a:solidFill>
            </a:endParaRPr>
          </a:p>
        </p:txBody>
      </p:sp>
      <p:sp>
        <p:nvSpPr>
          <p:cNvPr id="5" name="TextBox 5"/>
          <p:cNvSpPr txBox="1"/>
          <p:nvPr/>
        </p:nvSpPr>
        <p:spPr>
          <a:xfrm>
            <a:off x="1079500" y="2590800"/>
            <a:ext cx="8064500" cy="533400"/>
          </a:xfrm>
          <a:prstGeom prst="rect">
            <a:avLst/>
          </a:prstGeom>
          <a:noFill/>
        </p:spPr>
        <p:txBody>
          <a:bodyPr vert="horz" wrap="none" lIns="0" tIns="0" rIns="0" bIns="0" rtlCol="0">
            <a:spAutoFit/>
          </a:bodyPr>
          <a:lstStyle/>
          <a:p>
            <a:pPr>
              <a:lnSpc>
                <a:spcPts val="3220"/>
              </a:lnSpc>
            </a:pPr>
            <a:r>
              <a:rPr lang="en-CA" sz="2804" smtClean="0">
                <a:solidFill>
                  <a:srgbClr val="FFFFFF"/>
                </a:solidFill>
                <a:latin typeface="Times New Roman"/>
                <a:cs typeface="Times New Roman"/>
              </a:rPr>
              <a:t>convey the beauty in structure and infinity</a:t>
            </a:r>
          </a:p>
          <a:p>
            <a:pPr>
              <a:lnSpc>
                <a:spcPts val="3220"/>
              </a:lnSpc>
            </a:pPr>
            <a:endParaRPr lang="en-CA" sz="2804">
              <a:solidFill>
                <a:srgbClr val="000000"/>
              </a:solidFill>
            </a:endParaRPr>
          </a:p>
        </p:txBody>
      </p:sp>
      <p:sp>
        <p:nvSpPr>
          <p:cNvPr id="6" name="TextBox 6"/>
          <p:cNvSpPr txBox="1"/>
          <p:nvPr/>
        </p:nvSpPr>
        <p:spPr>
          <a:xfrm>
            <a:off x="914400" y="5943600"/>
            <a:ext cx="82296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Image courtesy of Escher</a:t>
            </a:r>
          </a:p>
          <a:p>
            <a:pPr>
              <a:lnSpc>
                <a:spcPts val="1840"/>
              </a:lnSpc>
            </a:pPr>
            <a:endParaRPr lang="en-CA" sz="1602">
              <a:solidFill>
                <a:srgbClr val="0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 Art</a:t>
            </a:r>
          </a:p>
          <a:p>
            <a:pPr>
              <a:lnSpc>
                <a:spcPts val="5060"/>
              </a:lnSpc>
            </a:pPr>
            <a:endParaRPr lang="en-CA" sz="4397">
              <a:solidFill>
                <a:srgbClr val="000000"/>
              </a:solidFill>
            </a:endParaRPr>
          </a:p>
        </p:txBody>
      </p:sp>
      <p:sp>
        <p:nvSpPr>
          <p:cNvPr id="3" name="TextBox 3"/>
          <p:cNvSpPr txBox="1"/>
          <p:nvPr/>
        </p:nvSpPr>
        <p:spPr>
          <a:xfrm>
            <a:off x="330200" y="15875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Fine arts, commercial art</a:t>
            </a:r>
          </a:p>
          <a:p>
            <a:pPr>
              <a:lnSpc>
                <a:spcPts val="2300"/>
              </a:lnSpc>
            </a:pPr>
            <a:endParaRPr lang="en-CA" sz="1997">
              <a:solidFill>
                <a:srgbClr val="000000"/>
              </a:solidFill>
            </a:endParaRPr>
          </a:p>
        </p:txBody>
      </p:sp>
      <p:sp>
        <p:nvSpPr>
          <p:cNvPr id="4" name="TextBox 4"/>
          <p:cNvSpPr txBox="1"/>
          <p:nvPr/>
        </p:nvSpPr>
        <p:spPr>
          <a:xfrm>
            <a:off x="330200" y="19558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Artistic tools for digital art:</a:t>
            </a:r>
          </a:p>
          <a:p>
            <a:pPr>
              <a:lnSpc>
                <a:spcPts val="2300"/>
              </a:lnSpc>
            </a:pPr>
            <a:endParaRPr lang="en-CA" sz="1997">
              <a:solidFill>
                <a:srgbClr val="000000"/>
              </a:solidFill>
            </a:endParaRPr>
          </a:p>
        </p:txBody>
      </p:sp>
      <p:sp>
        <p:nvSpPr>
          <p:cNvPr id="5" name="TextBox 5"/>
          <p:cNvSpPr txBox="1"/>
          <p:nvPr/>
        </p:nvSpPr>
        <p:spPr>
          <a:xfrm>
            <a:off x="787400" y="2311400"/>
            <a:ext cx="8356600" cy="342900"/>
          </a:xfrm>
          <a:prstGeom prst="rect">
            <a:avLst/>
          </a:prstGeom>
          <a:noFill/>
        </p:spPr>
        <p:txBody>
          <a:bodyPr vert="horz" wrap="none" lIns="0" tIns="0" rIns="0" bIns="0" rtlCol="0">
            <a:spAutoFit/>
          </a:bodyPr>
          <a:lstStyle/>
          <a:p>
            <a:pPr>
              <a:lnSpc>
                <a:spcPts val="2070"/>
              </a:lnSpc>
            </a:pPr>
            <a:r>
              <a:rPr lang="en-CA" sz="1800" smtClean="0">
                <a:solidFill>
                  <a:srgbClr val="FFFFFF"/>
                </a:solidFill>
                <a:latin typeface="Times New Roman"/>
                <a:cs typeface="Times New Roman"/>
              </a:rPr>
              <a:t>- Mathematical software</a:t>
            </a:r>
          </a:p>
          <a:p>
            <a:pPr>
              <a:lnSpc>
                <a:spcPts val="2070"/>
              </a:lnSpc>
            </a:pPr>
            <a:endParaRPr lang="en-CA" sz="1800">
              <a:solidFill>
                <a:srgbClr val="000000"/>
              </a:solidFill>
            </a:endParaRPr>
          </a:p>
        </p:txBody>
      </p:sp>
      <p:sp>
        <p:nvSpPr>
          <p:cNvPr id="6" name="TextBox 6"/>
          <p:cNvSpPr txBox="1"/>
          <p:nvPr/>
        </p:nvSpPr>
        <p:spPr>
          <a:xfrm>
            <a:off x="1079500" y="2590800"/>
            <a:ext cx="8064500" cy="342900"/>
          </a:xfrm>
          <a:prstGeom prst="rect">
            <a:avLst/>
          </a:prstGeom>
          <a:noFill/>
        </p:spPr>
        <p:txBody>
          <a:bodyPr vert="horz" wrap="none" lIns="0" tIns="0" rIns="0" bIns="0" rtlCol="0">
            <a:spAutoFit/>
          </a:bodyPr>
          <a:lstStyle/>
          <a:p>
            <a:pPr>
              <a:lnSpc>
                <a:spcPts val="2070"/>
              </a:lnSpc>
            </a:pPr>
            <a:r>
              <a:rPr lang="en-CA" sz="1802" smtClean="0">
                <a:solidFill>
                  <a:srgbClr val="FFFFFF"/>
                </a:solidFill>
                <a:latin typeface="Times New Roman"/>
                <a:cs typeface="Times New Roman"/>
              </a:rPr>
              <a:t>(Matlab, Mathematica)</a:t>
            </a:r>
          </a:p>
          <a:p>
            <a:pPr>
              <a:lnSpc>
                <a:spcPts val="2070"/>
              </a:lnSpc>
            </a:pPr>
            <a:endParaRPr lang="en-CA" sz="1802">
              <a:solidFill>
                <a:srgbClr val="000000"/>
              </a:solidFill>
            </a:endParaRPr>
          </a:p>
        </p:txBody>
      </p:sp>
      <p:sp>
        <p:nvSpPr>
          <p:cNvPr id="7" name="TextBox 7"/>
          <p:cNvSpPr txBox="1"/>
          <p:nvPr/>
        </p:nvSpPr>
        <p:spPr>
          <a:xfrm>
            <a:off x="787400" y="2921000"/>
            <a:ext cx="8356600" cy="342900"/>
          </a:xfrm>
          <a:prstGeom prst="rect">
            <a:avLst/>
          </a:prstGeom>
          <a:noFill/>
        </p:spPr>
        <p:txBody>
          <a:bodyPr vert="horz" wrap="none" lIns="0" tIns="0" rIns="0" bIns="0" rtlCol="0">
            <a:spAutoFit/>
          </a:bodyPr>
          <a:lstStyle/>
          <a:p>
            <a:pPr>
              <a:lnSpc>
                <a:spcPts val="2070"/>
              </a:lnSpc>
            </a:pPr>
            <a:r>
              <a:rPr lang="en-CA" sz="1800" smtClean="0">
                <a:solidFill>
                  <a:srgbClr val="FFFFFF"/>
                </a:solidFill>
                <a:latin typeface="Times New Roman"/>
                <a:cs typeface="Times New Roman"/>
              </a:rPr>
              <a:t>- CAD software</a:t>
            </a:r>
          </a:p>
          <a:p>
            <a:pPr>
              <a:lnSpc>
                <a:spcPts val="2070"/>
              </a:lnSpc>
            </a:pPr>
            <a:endParaRPr lang="en-CA" sz="1800">
              <a:solidFill>
                <a:srgbClr val="000000"/>
              </a:solidFill>
            </a:endParaRPr>
          </a:p>
        </p:txBody>
      </p:sp>
      <p:sp>
        <p:nvSpPr>
          <p:cNvPr id="8" name="TextBox 8"/>
          <p:cNvSpPr txBox="1"/>
          <p:nvPr/>
        </p:nvSpPr>
        <p:spPr>
          <a:xfrm>
            <a:off x="787400" y="3238500"/>
            <a:ext cx="8356600" cy="622300"/>
          </a:xfrm>
          <a:prstGeom prst="rect">
            <a:avLst/>
          </a:prstGeom>
          <a:noFill/>
        </p:spPr>
        <p:txBody>
          <a:bodyPr vert="horz" wrap="none" lIns="0" tIns="0" rIns="0" bIns="0" rtlCol="0">
            <a:spAutoFit/>
          </a:bodyPr>
          <a:lstStyle/>
          <a:p>
            <a:pPr>
              <a:lnSpc>
                <a:spcPts val="2100"/>
              </a:lnSpc>
              <a:tabLst>
                <a:tab pos="292100" algn="l"/>
              </a:tabLst>
            </a:pPr>
            <a:r>
              <a:rPr lang="en-CA" sz="1800" smtClean="0">
                <a:solidFill>
                  <a:srgbClr val="FFFFFF"/>
                </a:solidFill>
                <a:latin typeface="Times New Roman"/>
                <a:cs typeface="Times New Roman"/>
              </a:rPr>
              <a:t>- Sculpting, painting,</a:t>
            </a:r>
            <a:r>
              <a:rPr lang="en-CA" sz="1800" smtClean="0">
                <a:solidFill>
                  <a:srgbClr val="000000"/>
                </a:solidFill>
                <a:latin typeface="Times New Roman"/>
              </a:rPr>
              <a:t/>
            </a:r>
            <a:br>
              <a:rPr lang="en-CA" sz="1800" smtClean="0">
                <a:solidFill>
                  <a:srgbClr val="000000"/>
                </a:solidFill>
                <a:latin typeface="Times New Roman"/>
              </a:rPr>
            </a:br>
            <a:r>
              <a:rPr lang="en-CA" sz="1800" smtClean="0">
                <a:solidFill>
                  <a:srgbClr val="FFFFFF"/>
                </a:solidFill>
                <a:latin typeface="Times New Roman"/>
                <a:cs typeface="Times New Roman"/>
              </a:rPr>
              <a:t>	calligraphy systems</a:t>
            </a:r>
          </a:p>
          <a:p>
            <a:pPr>
              <a:lnSpc>
                <a:spcPts val="2100"/>
              </a:lnSpc>
            </a:pPr>
            <a:endParaRPr lang="en-CA" sz="1800">
              <a:solidFill>
                <a:srgbClr val="000000"/>
              </a:solidFill>
            </a:endParaRPr>
          </a:p>
        </p:txBody>
      </p:sp>
      <p:sp>
        <p:nvSpPr>
          <p:cNvPr id="9" name="TextBox 9"/>
          <p:cNvSpPr txBox="1"/>
          <p:nvPr/>
        </p:nvSpPr>
        <p:spPr>
          <a:xfrm>
            <a:off x="330200" y="38608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Graphical user interfaces</a:t>
            </a:r>
          </a:p>
          <a:p>
            <a:pPr>
              <a:lnSpc>
                <a:spcPts val="2300"/>
              </a:lnSpc>
            </a:pPr>
            <a:endParaRPr lang="en-CA" sz="1997">
              <a:solidFill>
                <a:srgbClr val="000000"/>
              </a:solidFill>
            </a:endParaRPr>
          </a:p>
        </p:txBody>
      </p:sp>
      <p:sp>
        <p:nvSpPr>
          <p:cNvPr id="10" name="TextBox 10"/>
          <p:cNvSpPr txBox="1"/>
          <p:nvPr/>
        </p:nvSpPr>
        <p:spPr>
          <a:xfrm>
            <a:off x="330200" y="42164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Special input devices</a:t>
            </a:r>
          </a:p>
          <a:p>
            <a:pPr>
              <a:lnSpc>
                <a:spcPts val="2300"/>
              </a:lnSpc>
            </a:pPr>
            <a:endParaRPr lang="en-CA" sz="1997">
              <a:solidFill>
                <a:srgbClr val="000000"/>
              </a:solidFill>
            </a:endParaRPr>
          </a:p>
        </p:txBody>
      </p:sp>
      <p:sp>
        <p:nvSpPr>
          <p:cNvPr id="11" name="TextBox 11"/>
          <p:cNvSpPr txBox="1"/>
          <p:nvPr/>
        </p:nvSpPr>
        <p:spPr>
          <a:xfrm>
            <a:off x="673100" y="4521200"/>
            <a:ext cx="8470900" cy="698500"/>
          </a:xfrm>
          <a:prstGeom prst="rect">
            <a:avLst/>
          </a:prstGeom>
          <a:noFill/>
        </p:spPr>
        <p:txBody>
          <a:bodyPr vert="horz" wrap="none" lIns="0" tIns="0" rIns="0" bIns="0" rtlCol="0">
            <a:spAutoFit/>
          </a:bodyPr>
          <a:lstStyle/>
          <a:p>
            <a:pPr>
              <a:lnSpc>
                <a:spcPts val="2400"/>
              </a:lnSpc>
            </a:pPr>
            <a:r>
              <a:rPr lang="en-CA" sz="1997" smtClean="0">
                <a:solidFill>
                  <a:srgbClr val="FFFF00"/>
                </a:solidFill>
                <a:latin typeface="Times New Roman"/>
                <a:cs typeface="Times New Roman"/>
              </a:rPr>
              <a:t>(pressure-sensitive stylus,</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00"/>
                </a:solidFill>
                <a:latin typeface="Times New Roman"/>
                <a:cs typeface="Times New Roman"/>
              </a:rPr>
              <a:t>graphical tablet, etc.)</a:t>
            </a:r>
          </a:p>
          <a:p>
            <a:pPr>
              <a:lnSpc>
                <a:spcPts val="2400"/>
              </a:lnSpc>
            </a:pPr>
            <a:endParaRPr lang="en-CA" sz="1997">
              <a:solidFill>
                <a:srgbClr val="000000"/>
              </a:solidFill>
            </a:endParaRPr>
          </a:p>
        </p:txBody>
      </p:sp>
      <p:sp>
        <p:nvSpPr>
          <p:cNvPr id="12" name="TextBox 12"/>
          <p:cNvSpPr txBox="1"/>
          <p:nvPr/>
        </p:nvSpPr>
        <p:spPr>
          <a:xfrm>
            <a:off x="4660900" y="5219700"/>
            <a:ext cx="4483100" cy="241300"/>
          </a:xfrm>
          <a:prstGeom prst="rect">
            <a:avLst/>
          </a:prstGeom>
          <a:noFill/>
        </p:spPr>
        <p:txBody>
          <a:bodyPr vert="horz" wrap="none" lIns="0" tIns="0" rIns="0" bIns="0" rtlCol="0">
            <a:spAutoFit/>
          </a:bodyPr>
          <a:lstStyle/>
          <a:p>
            <a:pPr>
              <a:lnSpc>
                <a:spcPts val="1550"/>
              </a:lnSpc>
            </a:pPr>
            <a:r>
              <a:rPr lang="en-CA" sz="1331" smtClean="0">
                <a:solidFill>
                  <a:srgbClr val="000000"/>
                </a:solidFill>
                <a:latin typeface="Tahoma"/>
                <a:cs typeface="Tahoma"/>
              </a:rPr>
              <a:t>Baxter and Scheib demonstate their haptic art kit, at UNC</a:t>
            </a:r>
          </a:p>
          <a:p>
            <a:pPr>
              <a:lnSpc>
                <a:spcPts val="1550"/>
              </a:lnSpc>
            </a:pPr>
            <a:endParaRPr lang="en-CA" sz="1331">
              <a:solidFill>
                <a:srgbClr val="00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228600" y="177800"/>
            <a:ext cx="49530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u="sng">
                <a:solidFill>
                  <a:srgbClr val="000000"/>
                </a:solidFill>
              </a:rPr>
              <a:t>CG: a core technology in CAD</a:t>
            </a:r>
          </a:p>
        </p:txBody>
      </p:sp>
      <p:pic>
        <p:nvPicPr>
          <p:cNvPr id="23555"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2400" y="1143000"/>
            <a:ext cx="4572000" cy="3379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6" name="Text Box 6"/>
          <p:cNvSpPr txBox="1">
            <a:spLocks noChangeArrowheads="1"/>
          </p:cNvSpPr>
          <p:nvPr/>
        </p:nvSpPr>
        <p:spPr bwMode="auto">
          <a:xfrm>
            <a:off x="1905000" y="4724400"/>
            <a:ext cx="1841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endParaRPr lang="en-US" altLang="en-US"/>
          </a:p>
        </p:txBody>
      </p:sp>
      <p:sp>
        <p:nvSpPr>
          <p:cNvPr id="23557" name="Text Box 7"/>
          <p:cNvSpPr txBox="1">
            <a:spLocks noChangeArrowheads="1"/>
          </p:cNvSpPr>
          <p:nvPr/>
        </p:nvSpPr>
        <p:spPr bwMode="auto">
          <a:xfrm>
            <a:off x="1752600" y="4648200"/>
            <a:ext cx="20161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AutoCAD</a:t>
            </a:r>
            <a:r>
              <a:rPr lang="en-US" altLang="en-US" baseline="30000">
                <a:solidFill>
                  <a:srgbClr val="000000"/>
                </a:solidFill>
              </a:rPr>
              <a:t>TM</a:t>
            </a:r>
          </a:p>
        </p:txBody>
      </p:sp>
      <p:pic>
        <p:nvPicPr>
          <p:cNvPr id="23558" name="Picture 8"/>
          <p:cNvPicPr>
            <a:picLocks noChangeAspect="1" noChangeArrowheads="1"/>
          </p:cNvPicPr>
          <p:nvPr/>
        </p:nvPicPr>
        <p:blipFill>
          <a:blip r:embed="rId4">
            <a:extLst>
              <a:ext uri="{28A0092B-C50C-407E-A947-70E740481C1C}">
                <a14:useLocalDpi xmlns="" xmlns:a14="http://schemas.microsoft.com/office/drawing/2010/main" val="0"/>
              </a:ext>
            </a:extLst>
          </a:blip>
          <a:srcRect l="5872" t="21428" r="21530" b="16072"/>
          <a:stretch>
            <a:fillRect/>
          </a:stretch>
        </p:blipFill>
        <p:spPr bwMode="auto">
          <a:xfrm>
            <a:off x="4800600" y="3505200"/>
            <a:ext cx="38862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9" name="Text Box 9"/>
          <p:cNvSpPr txBox="1">
            <a:spLocks noChangeArrowheads="1"/>
          </p:cNvSpPr>
          <p:nvPr/>
        </p:nvSpPr>
        <p:spPr bwMode="auto">
          <a:xfrm>
            <a:off x="6096000" y="6172200"/>
            <a:ext cx="16224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5Spice</a:t>
            </a:r>
            <a:r>
              <a:rPr lang="en-US" altLang="en-US" baseline="30000">
                <a:solidFill>
                  <a:srgbClr val="000000"/>
                </a:solidFill>
              </a:rPr>
              <a:t>TM</a:t>
            </a:r>
          </a:p>
        </p:txBody>
      </p:sp>
    </p:spTree>
    <p:extLst>
      <p:ext uri="{BB962C8B-B14F-4D97-AF65-F5344CB8AC3E}">
        <p14:creationId xmlns="" xmlns:p14="http://schemas.microsoft.com/office/powerpoint/2010/main" val="35754761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mtClean="0"/>
              <a:t>Movies</a:t>
            </a:r>
            <a:endParaRPr lang="en-GB" altLang="en-US" smtClean="0"/>
          </a:p>
        </p:txBody>
      </p:sp>
      <p:sp>
        <p:nvSpPr>
          <p:cNvPr id="20483" name="Text Box 3"/>
          <p:cNvSpPr txBox="1">
            <a:spLocks noChangeArrowheads="1"/>
          </p:cNvSpPr>
          <p:nvPr/>
        </p:nvSpPr>
        <p:spPr bwMode="auto">
          <a:xfrm>
            <a:off x="7010400" y="6019800"/>
            <a:ext cx="1716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r>
              <a:rPr lang="en-US" altLang="en-US"/>
              <a:t>H&amp;B 1:2-32</a:t>
            </a:r>
            <a:endParaRPr lang="en-GB" altLang="en-US"/>
          </a:p>
        </p:txBody>
      </p:sp>
      <p:sp>
        <p:nvSpPr>
          <p:cNvPr id="20484" name="Rectangle 5"/>
          <p:cNvSpPr>
            <a:spLocks noChangeArrowheads="1"/>
          </p:cNvSpPr>
          <p:nvPr/>
        </p:nvSpPr>
        <p:spPr bwMode="auto">
          <a:xfrm>
            <a:off x="1143000" y="811213"/>
            <a:ext cx="9144000" cy="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20631"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nl-NL" altLang="en-US"/>
          </a:p>
        </p:txBody>
      </p:sp>
      <p:sp>
        <p:nvSpPr>
          <p:cNvPr id="20485" name="Rectangle 6"/>
          <p:cNvSpPr>
            <a:spLocks noChangeArrowheads="1"/>
          </p:cNvSpPr>
          <p:nvPr/>
        </p:nvSpPr>
        <p:spPr bwMode="auto">
          <a:xfrm>
            <a:off x="1143000" y="811213"/>
            <a:ext cx="9144000" cy="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20631"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nl-NL" altLang="en-US"/>
          </a:p>
        </p:txBody>
      </p:sp>
      <p:pic>
        <p:nvPicPr>
          <p:cNvPr id="20486" name="Picture 8" descr="ratatouill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71600" y="1676400"/>
            <a:ext cx="6400800" cy="426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22"/>
          <p:cNvGrpSpPr>
            <a:grpSpLocks/>
          </p:cNvGrpSpPr>
          <p:nvPr/>
        </p:nvGrpSpPr>
        <p:grpSpPr bwMode="auto">
          <a:xfrm>
            <a:off x="5334000" y="4648200"/>
            <a:ext cx="841375" cy="1814513"/>
            <a:chOff x="3360" y="2928"/>
            <a:chExt cx="530" cy="1143"/>
          </a:xfrm>
        </p:grpSpPr>
        <p:sp>
          <p:nvSpPr>
            <p:cNvPr id="20504" name="Text Box 9"/>
            <p:cNvSpPr txBox="1">
              <a:spLocks noChangeArrowheads="1"/>
            </p:cNvSpPr>
            <p:nvPr/>
          </p:nvSpPr>
          <p:spPr bwMode="auto">
            <a:xfrm>
              <a:off x="3426" y="3744"/>
              <a:ext cx="464"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a:t>hair</a:t>
              </a:r>
              <a:endParaRPr lang="en-GB" altLang="en-US" sz="2800"/>
            </a:p>
          </p:txBody>
        </p:sp>
        <p:sp>
          <p:nvSpPr>
            <p:cNvPr id="20505" name="Line 10"/>
            <p:cNvSpPr>
              <a:spLocks noChangeShapeType="1"/>
            </p:cNvSpPr>
            <p:nvPr/>
          </p:nvSpPr>
          <p:spPr bwMode="auto">
            <a:xfrm flipH="1" flipV="1">
              <a:off x="3360" y="2928"/>
              <a:ext cx="240" cy="864"/>
            </a:xfrm>
            <a:prstGeom prst="line">
              <a:avLst/>
            </a:prstGeom>
            <a:noFill/>
            <a:ln w="57150">
              <a:solidFill>
                <a:srgbClr val="FF3300"/>
              </a:solidFill>
              <a:round/>
              <a:headEnd/>
              <a:tailEnd type="triangle" w="med" len="med"/>
            </a:ln>
            <a:extLst>
              <a:ext uri="{909E8E84-426E-40DD-AFC4-6F175D3DCCD1}">
                <a14:hiddenFill xmlns="" xmlns:a14="http://schemas.microsoft.com/office/drawing/2010/main">
                  <a:noFill/>
                </a14:hiddenFill>
              </a:ext>
            </a:extLst>
          </p:spPr>
          <p:txBody>
            <a:bodyPr wrap="none">
              <a:spAutoFit/>
            </a:bodyPr>
            <a:lstStyle/>
            <a:p>
              <a:endParaRPr lang="en-US"/>
            </a:p>
          </p:txBody>
        </p:sp>
      </p:grpSp>
      <p:grpSp>
        <p:nvGrpSpPr>
          <p:cNvPr id="3" name="Group 23"/>
          <p:cNvGrpSpPr>
            <a:grpSpLocks/>
          </p:cNvGrpSpPr>
          <p:nvPr/>
        </p:nvGrpSpPr>
        <p:grpSpPr bwMode="auto">
          <a:xfrm>
            <a:off x="304800" y="3733800"/>
            <a:ext cx="2057400" cy="900113"/>
            <a:chOff x="192" y="2352"/>
            <a:chExt cx="1296" cy="567"/>
          </a:xfrm>
        </p:grpSpPr>
        <p:sp>
          <p:nvSpPr>
            <p:cNvPr id="20502" name="Text Box 11"/>
            <p:cNvSpPr txBox="1">
              <a:spLocks noChangeArrowheads="1"/>
            </p:cNvSpPr>
            <p:nvPr/>
          </p:nvSpPr>
          <p:spPr bwMode="auto">
            <a:xfrm>
              <a:off x="192" y="2592"/>
              <a:ext cx="613"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a:t>water</a:t>
              </a:r>
              <a:endParaRPr lang="en-GB" altLang="en-US" sz="2800"/>
            </a:p>
          </p:txBody>
        </p:sp>
        <p:sp>
          <p:nvSpPr>
            <p:cNvPr id="20503" name="Line 12"/>
            <p:cNvSpPr>
              <a:spLocks noChangeShapeType="1"/>
            </p:cNvSpPr>
            <p:nvPr/>
          </p:nvSpPr>
          <p:spPr bwMode="auto">
            <a:xfrm flipV="1">
              <a:off x="624" y="2352"/>
              <a:ext cx="864" cy="240"/>
            </a:xfrm>
            <a:prstGeom prst="line">
              <a:avLst/>
            </a:prstGeom>
            <a:noFill/>
            <a:ln w="57150">
              <a:solidFill>
                <a:srgbClr val="FF33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US"/>
            </a:p>
          </p:txBody>
        </p:sp>
      </p:grpSp>
      <p:grpSp>
        <p:nvGrpSpPr>
          <p:cNvPr id="4" name="Group 26"/>
          <p:cNvGrpSpPr>
            <a:grpSpLocks/>
          </p:cNvGrpSpPr>
          <p:nvPr/>
        </p:nvGrpSpPr>
        <p:grpSpPr bwMode="auto">
          <a:xfrm>
            <a:off x="5691188" y="533400"/>
            <a:ext cx="2098675" cy="1600200"/>
            <a:chOff x="3585" y="336"/>
            <a:chExt cx="1322" cy="1008"/>
          </a:xfrm>
        </p:grpSpPr>
        <p:sp>
          <p:nvSpPr>
            <p:cNvPr id="20500" name="Text Box 13"/>
            <p:cNvSpPr txBox="1">
              <a:spLocks noChangeArrowheads="1"/>
            </p:cNvSpPr>
            <p:nvPr/>
          </p:nvSpPr>
          <p:spPr bwMode="auto">
            <a:xfrm>
              <a:off x="3585" y="336"/>
              <a:ext cx="1322"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a:t>depth of field</a:t>
              </a:r>
              <a:endParaRPr lang="en-GB" altLang="en-US" sz="2800"/>
            </a:p>
          </p:txBody>
        </p:sp>
        <p:sp>
          <p:nvSpPr>
            <p:cNvPr id="20501" name="Line 14"/>
            <p:cNvSpPr>
              <a:spLocks noChangeShapeType="1"/>
            </p:cNvSpPr>
            <p:nvPr/>
          </p:nvSpPr>
          <p:spPr bwMode="auto">
            <a:xfrm flipH="1">
              <a:off x="3840" y="672"/>
              <a:ext cx="240" cy="672"/>
            </a:xfrm>
            <a:prstGeom prst="line">
              <a:avLst/>
            </a:prstGeom>
            <a:noFill/>
            <a:ln w="57150">
              <a:solidFill>
                <a:srgbClr val="FF33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US"/>
            </a:p>
          </p:txBody>
        </p:sp>
      </p:grpSp>
      <p:grpSp>
        <p:nvGrpSpPr>
          <p:cNvPr id="5" name="Group 25"/>
          <p:cNvGrpSpPr>
            <a:grpSpLocks/>
          </p:cNvGrpSpPr>
          <p:nvPr/>
        </p:nvGrpSpPr>
        <p:grpSpPr bwMode="auto">
          <a:xfrm>
            <a:off x="7267575" y="2636838"/>
            <a:ext cx="1768475" cy="1143000"/>
            <a:chOff x="4512" y="1680"/>
            <a:chExt cx="1114" cy="720"/>
          </a:xfrm>
        </p:grpSpPr>
        <p:sp>
          <p:nvSpPr>
            <p:cNvPr id="20498" name="Text Box 15"/>
            <p:cNvSpPr txBox="1">
              <a:spLocks noChangeArrowheads="1"/>
            </p:cNvSpPr>
            <p:nvPr/>
          </p:nvSpPr>
          <p:spPr bwMode="auto">
            <a:xfrm>
              <a:off x="4814" y="1680"/>
              <a:ext cx="812"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a:t>fracture</a:t>
              </a:r>
              <a:endParaRPr lang="en-GB" altLang="en-US" sz="2800"/>
            </a:p>
          </p:txBody>
        </p:sp>
        <p:sp>
          <p:nvSpPr>
            <p:cNvPr id="20499" name="Line 16"/>
            <p:cNvSpPr>
              <a:spLocks noChangeShapeType="1"/>
            </p:cNvSpPr>
            <p:nvPr/>
          </p:nvSpPr>
          <p:spPr bwMode="auto">
            <a:xfrm flipH="1">
              <a:off x="4512" y="1968"/>
              <a:ext cx="576" cy="432"/>
            </a:xfrm>
            <a:prstGeom prst="line">
              <a:avLst/>
            </a:prstGeom>
            <a:noFill/>
            <a:ln w="57150">
              <a:solidFill>
                <a:srgbClr val="FF33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US"/>
            </a:p>
          </p:txBody>
        </p:sp>
      </p:grpSp>
      <p:grpSp>
        <p:nvGrpSpPr>
          <p:cNvPr id="6" name="Group 27"/>
          <p:cNvGrpSpPr>
            <a:grpSpLocks/>
          </p:cNvGrpSpPr>
          <p:nvPr/>
        </p:nvGrpSpPr>
        <p:grpSpPr bwMode="auto">
          <a:xfrm>
            <a:off x="1914525" y="457200"/>
            <a:ext cx="2200275" cy="2438400"/>
            <a:chOff x="1206" y="288"/>
            <a:chExt cx="1386" cy="1536"/>
          </a:xfrm>
        </p:grpSpPr>
        <p:sp>
          <p:nvSpPr>
            <p:cNvPr id="20496" name="Text Box 17"/>
            <p:cNvSpPr txBox="1">
              <a:spLocks noChangeArrowheads="1"/>
            </p:cNvSpPr>
            <p:nvPr/>
          </p:nvSpPr>
          <p:spPr bwMode="auto">
            <a:xfrm>
              <a:off x="1206" y="288"/>
              <a:ext cx="1085"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a:t>expression</a:t>
              </a:r>
              <a:endParaRPr lang="en-GB" altLang="en-US" sz="2800"/>
            </a:p>
          </p:txBody>
        </p:sp>
        <p:sp>
          <p:nvSpPr>
            <p:cNvPr id="20497" name="Line 18"/>
            <p:cNvSpPr>
              <a:spLocks noChangeShapeType="1"/>
            </p:cNvSpPr>
            <p:nvPr/>
          </p:nvSpPr>
          <p:spPr bwMode="auto">
            <a:xfrm>
              <a:off x="1824" y="624"/>
              <a:ext cx="768" cy="1200"/>
            </a:xfrm>
            <a:prstGeom prst="line">
              <a:avLst/>
            </a:prstGeom>
            <a:noFill/>
            <a:ln w="57150">
              <a:solidFill>
                <a:srgbClr val="FF33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US"/>
            </a:p>
          </p:txBody>
        </p:sp>
      </p:grpSp>
      <p:grpSp>
        <p:nvGrpSpPr>
          <p:cNvPr id="7" name="Group 24"/>
          <p:cNvGrpSpPr>
            <a:grpSpLocks/>
          </p:cNvGrpSpPr>
          <p:nvPr/>
        </p:nvGrpSpPr>
        <p:grpSpPr bwMode="auto">
          <a:xfrm>
            <a:off x="1728788" y="4876800"/>
            <a:ext cx="1776412" cy="1738313"/>
            <a:chOff x="1089" y="3072"/>
            <a:chExt cx="1119" cy="1095"/>
          </a:xfrm>
        </p:grpSpPr>
        <p:sp>
          <p:nvSpPr>
            <p:cNvPr id="20494" name="Text Box 19"/>
            <p:cNvSpPr txBox="1">
              <a:spLocks noChangeArrowheads="1"/>
            </p:cNvSpPr>
            <p:nvPr/>
          </p:nvSpPr>
          <p:spPr bwMode="auto">
            <a:xfrm>
              <a:off x="1089" y="3840"/>
              <a:ext cx="973"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2800"/>
                <a:t>reflection</a:t>
              </a:r>
              <a:endParaRPr lang="en-GB" altLang="en-US" sz="2800"/>
            </a:p>
          </p:txBody>
        </p:sp>
        <p:sp>
          <p:nvSpPr>
            <p:cNvPr id="20495" name="Line 20"/>
            <p:cNvSpPr>
              <a:spLocks noChangeShapeType="1"/>
            </p:cNvSpPr>
            <p:nvPr/>
          </p:nvSpPr>
          <p:spPr bwMode="auto">
            <a:xfrm flipV="1">
              <a:off x="1536" y="3072"/>
              <a:ext cx="672" cy="816"/>
            </a:xfrm>
            <a:prstGeom prst="line">
              <a:avLst/>
            </a:prstGeom>
            <a:noFill/>
            <a:ln w="57150">
              <a:solidFill>
                <a:srgbClr val="FF3300"/>
              </a:solidFill>
              <a:round/>
              <a:headEnd/>
              <a:tailEnd type="triangle" w="med" len="med"/>
            </a:ln>
            <a:extLst>
              <a:ext uri="{909E8E84-426E-40DD-AFC4-6F175D3DCCD1}">
                <a14:hiddenFill xmlns="" xmlns:a14="http://schemas.microsoft.com/office/drawing/2010/main">
                  <a:noFill/>
                </a14:hiddenFill>
              </a:ext>
            </a:extLst>
          </p:spPr>
          <p:txBody>
            <a:bodyPr>
              <a:spAutoFit/>
            </a:bodyPr>
            <a:lstStyle/>
            <a:p>
              <a:endParaRPr lang="en-US"/>
            </a:p>
          </p:txBody>
        </p:sp>
      </p:grpSp>
      <p:sp>
        <p:nvSpPr>
          <p:cNvPr id="66581" name="Text Box 21"/>
          <p:cNvSpPr txBox="1">
            <a:spLocks noChangeArrowheads="1"/>
          </p:cNvSpPr>
          <p:nvPr/>
        </p:nvSpPr>
        <p:spPr bwMode="auto">
          <a:xfrm>
            <a:off x="3760788" y="3429000"/>
            <a:ext cx="1624012"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4000">
                <a:solidFill>
                  <a:srgbClr val="FF3300"/>
                </a:solidFill>
              </a:rPr>
              <a:t>motion</a:t>
            </a:r>
            <a:endParaRPr lang="en-GB" altLang="en-US" sz="4000">
              <a:solidFill>
                <a:srgbClr val="FF3300"/>
              </a:solidFill>
            </a:endParaRPr>
          </a:p>
        </p:txBody>
      </p:sp>
    </p:spTree>
    <p:extLst>
      <p:ext uri="{BB962C8B-B14F-4D97-AF65-F5344CB8AC3E}">
        <p14:creationId xmlns="" xmlns:p14="http://schemas.microsoft.com/office/powerpoint/2010/main" val="309602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6581">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8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5"/>
          <p:cNvSpPr txBox="1">
            <a:spLocks noChangeArrowheads="1"/>
          </p:cNvSpPr>
          <p:nvPr/>
        </p:nvSpPr>
        <p:spPr bwMode="auto">
          <a:xfrm>
            <a:off x="152400" y="152400"/>
            <a:ext cx="89916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u="sng">
                <a:solidFill>
                  <a:srgbClr val="000000"/>
                </a:solidFill>
              </a:rPr>
              <a:t>CG: a core technology in Scientific Visualization</a:t>
            </a:r>
          </a:p>
        </p:txBody>
      </p:sp>
      <p:pic>
        <p:nvPicPr>
          <p:cNvPr id="24579" name="Picture 7"/>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4800" y="1066800"/>
            <a:ext cx="4329113"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0" name="Picture 8"/>
          <p:cNvPicPr>
            <a:picLocks noChangeAspect="1" noChangeArrowheads="1"/>
          </p:cNvPicPr>
          <p:nvPr/>
        </p:nvPicPr>
        <p:blipFill>
          <a:blip r:embed="rId4">
            <a:extLst>
              <a:ext uri="{28A0092B-C50C-407E-A947-70E740481C1C}">
                <a14:useLocalDpi xmlns="" xmlns:a14="http://schemas.microsoft.com/office/drawing/2010/main" val="0"/>
              </a:ext>
            </a:extLst>
          </a:blip>
          <a:srcRect l="4625" t="17241" b="3448"/>
          <a:stretch>
            <a:fillRect/>
          </a:stretch>
        </p:blipFill>
        <p:spPr bwMode="auto">
          <a:xfrm>
            <a:off x="5105400" y="1219200"/>
            <a:ext cx="3619500"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1" name="Text Box 9"/>
          <p:cNvSpPr txBox="1">
            <a:spLocks noChangeArrowheads="1"/>
          </p:cNvSpPr>
          <p:nvPr/>
        </p:nvSpPr>
        <p:spPr bwMode="auto">
          <a:xfrm>
            <a:off x="1524000" y="5791200"/>
            <a:ext cx="15303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Weather</a:t>
            </a:r>
          </a:p>
        </p:txBody>
      </p:sp>
      <p:sp>
        <p:nvSpPr>
          <p:cNvPr id="24582" name="Text Box 10"/>
          <p:cNvSpPr txBox="1">
            <a:spLocks noChangeArrowheads="1"/>
          </p:cNvSpPr>
          <p:nvPr/>
        </p:nvSpPr>
        <p:spPr bwMode="auto">
          <a:xfrm>
            <a:off x="6096000" y="5257800"/>
            <a:ext cx="242093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Molecular Vis.</a:t>
            </a:r>
          </a:p>
        </p:txBody>
      </p:sp>
    </p:spTree>
    <p:extLst>
      <p:ext uri="{BB962C8B-B14F-4D97-AF65-F5344CB8AC3E}">
        <p14:creationId xmlns="" xmlns:p14="http://schemas.microsoft.com/office/powerpoint/2010/main" val="35445044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152400" y="152400"/>
            <a:ext cx="7529513"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u="sng">
                <a:solidFill>
                  <a:srgbClr val="000000"/>
                </a:solidFill>
              </a:rPr>
              <a:t>CG: a core technology in Medical Visualization</a:t>
            </a:r>
          </a:p>
        </p:txBody>
      </p:sp>
      <p:pic>
        <p:nvPicPr>
          <p:cNvPr id="25603" name="Picture 5"/>
          <p:cNvPicPr>
            <a:picLocks noChangeAspect="1" noChangeArrowheads="1"/>
          </p:cNvPicPr>
          <p:nvPr/>
        </p:nvPicPr>
        <p:blipFill>
          <a:blip r:embed="rId3">
            <a:extLst>
              <a:ext uri="{28A0092B-C50C-407E-A947-70E740481C1C}">
                <a14:useLocalDpi xmlns="" xmlns:a14="http://schemas.microsoft.com/office/drawing/2010/main" val="0"/>
              </a:ext>
            </a:extLst>
          </a:blip>
          <a:srcRect b="4591"/>
          <a:stretch>
            <a:fillRect/>
          </a:stretch>
        </p:blipFill>
        <p:spPr bwMode="auto">
          <a:xfrm>
            <a:off x="457200" y="990600"/>
            <a:ext cx="8229600"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4" name="Picture 6"/>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514600" y="4419600"/>
            <a:ext cx="4495800" cy="2244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61569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457200"/>
            <a:ext cx="8229600" cy="838200"/>
          </a:xfrm>
        </p:spPr>
        <p:txBody>
          <a:bodyPr/>
          <a:lstStyle/>
          <a:p>
            <a:r>
              <a:rPr lang="en-US" altLang="en-US" sz="3800" b="1" smtClean="0"/>
              <a:t>Prerequisites:</a:t>
            </a:r>
            <a:endParaRPr lang="en-US" altLang="en-US" sz="3800" smtClean="0"/>
          </a:p>
        </p:txBody>
      </p:sp>
      <p:sp>
        <p:nvSpPr>
          <p:cNvPr id="6147" name="Content Placeholder 2"/>
          <p:cNvSpPr>
            <a:spLocks noGrp="1"/>
          </p:cNvSpPr>
          <p:nvPr>
            <p:ph idx="1"/>
          </p:nvPr>
        </p:nvSpPr>
        <p:spPr>
          <a:xfrm>
            <a:off x="228600" y="1828800"/>
            <a:ext cx="8839200" cy="4267200"/>
          </a:xfrm>
        </p:spPr>
        <p:txBody>
          <a:bodyPr>
            <a:noAutofit/>
          </a:bodyPr>
          <a:lstStyle/>
          <a:p>
            <a:r>
              <a:rPr lang="en-US" altLang="en-US" sz="3600" dirty="0" smtClean="0"/>
              <a:t>Knowledge of the following mathematical topics </a:t>
            </a:r>
          </a:p>
          <a:p>
            <a:pPr lvl="1"/>
            <a:r>
              <a:rPr lang="en-US" altLang="en-US" sz="3200" dirty="0" smtClean="0"/>
              <a:t>Vectors, vector operations, and vector spaces</a:t>
            </a:r>
          </a:p>
          <a:p>
            <a:pPr lvl="1"/>
            <a:r>
              <a:rPr lang="en-US" altLang="en-US" sz="3200" dirty="0" smtClean="0"/>
              <a:t>Matrices</a:t>
            </a:r>
          </a:p>
          <a:p>
            <a:pPr lvl="1"/>
            <a:r>
              <a:rPr lang="en-US" altLang="en-US" sz="3200" dirty="0" smtClean="0"/>
              <a:t>Basic linear algebra such as solving a system of linear equations</a:t>
            </a:r>
          </a:p>
          <a:p>
            <a:pPr lvl="1"/>
            <a:r>
              <a:rPr lang="en-US" altLang="en-US" sz="3200" dirty="0" smtClean="0"/>
              <a:t>Polynomials</a:t>
            </a:r>
          </a:p>
          <a:p>
            <a:r>
              <a:rPr lang="en-US" altLang="en-US" sz="3600" dirty="0" smtClean="0"/>
              <a:t>Data structures and Algorithms</a:t>
            </a:r>
          </a:p>
          <a:p>
            <a:pPr>
              <a:buFont typeface="Wingdings" pitchFamily="2" charset="2"/>
              <a:buNone/>
            </a:pPr>
            <a:endParaRPr lang="en-US" altLang="en-US" sz="3600" dirty="0" smtClean="0"/>
          </a:p>
          <a:p>
            <a:endParaRPr lang="en-US" altLang="en-US" sz="3600"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4"/>
          <p:cNvSpPr txBox="1">
            <a:spLocks noChangeArrowheads="1"/>
          </p:cNvSpPr>
          <p:nvPr/>
        </p:nvSpPr>
        <p:spPr bwMode="auto">
          <a:xfrm>
            <a:off x="152400" y="152400"/>
            <a:ext cx="74295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u="sng">
                <a:solidFill>
                  <a:srgbClr val="000000"/>
                </a:solidFill>
              </a:rPr>
              <a:t>CG: a core technology in Computer Interfaces</a:t>
            </a:r>
          </a:p>
        </p:txBody>
      </p:sp>
      <p:pic>
        <p:nvPicPr>
          <p:cNvPr id="26627" name="Picture 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1000" y="990600"/>
            <a:ext cx="3429000" cy="274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28" name="Text Box 7"/>
          <p:cNvSpPr txBox="1">
            <a:spLocks noChangeArrowheads="1"/>
          </p:cNvSpPr>
          <p:nvPr/>
        </p:nvSpPr>
        <p:spPr bwMode="auto">
          <a:xfrm>
            <a:off x="561975" y="3651250"/>
            <a:ext cx="31718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Microsoft Windows</a:t>
            </a:r>
          </a:p>
        </p:txBody>
      </p:sp>
      <p:pic>
        <p:nvPicPr>
          <p:cNvPr id="26629" name="Picture 8"/>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68838" y="706438"/>
            <a:ext cx="3810000" cy="285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0" name="Text Box 9"/>
          <p:cNvSpPr txBox="1">
            <a:spLocks noChangeArrowheads="1"/>
          </p:cNvSpPr>
          <p:nvPr/>
        </p:nvSpPr>
        <p:spPr bwMode="auto">
          <a:xfrm>
            <a:off x="5735638" y="3513138"/>
            <a:ext cx="152717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GNOME</a:t>
            </a:r>
          </a:p>
        </p:txBody>
      </p:sp>
      <p:pic>
        <p:nvPicPr>
          <p:cNvPr id="26631" name="Picture 10"/>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514600" y="4191000"/>
            <a:ext cx="2971800" cy="244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2" name="Text Box 11"/>
          <p:cNvSpPr txBox="1">
            <a:spLocks noChangeArrowheads="1"/>
          </p:cNvSpPr>
          <p:nvPr/>
        </p:nvSpPr>
        <p:spPr bwMode="auto">
          <a:xfrm>
            <a:off x="5486400" y="6096000"/>
            <a:ext cx="180340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Mac OS X</a:t>
            </a:r>
          </a:p>
        </p:txBody>
      </p:sp>
    </p:spTree>
    <p:extLst>
      <p:ext uri="{BB962C8B-B14F-4D97-AF65-F5344CB8AC3E}">
        <p14:creationId xmlns="" xmlns:p14="http://schemas.microsoft.com/office/powerpoint/2010/main" val="14714281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152400" y="152400"/>
            <a:ext cx="534987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u="sng">
                <a:solidFill>
                  <a:srgbClr val="000000"/>
                </a:solidFill>
              </a:rPr>
              <a:t>CG: a core technology in Games</a:t>
            </a:r>
          </a:p>
        </p:txBody>
      </p:sp>
      <p:pic>
        <p:nvPicPr>
          <p:cNvPr id="27651"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4800" y="762000"/>
            <a:ext cx="4114800" cy="308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2" name="Text Box 6"/>
          <p:cNvSpPr txBox="1">
            <a:spLocks noChangeArrowheads="1"/>
          </p:cNvSpPr>
          <p:nvPr/>
        </p:nvSpPr>
        <p:spPr bwMode="auto">
          <a:xfrm>
            <a:off x="1676400" y="3810000"/>
            <a:ext cx="1871663"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FarCry </a:t>
            </a:r>
            <a:r>
              <a:rPr lang="en-US" altLang="en-US" sz="1000">
                <a:solidFill>
                  <a:srgbClr val="000000"/>
                </a:solidFill>
              </a:rPr>
              <a:t>(UbiSoft)</a:t>
            </a:r>
          </a:p>
        </p:txBody>
      </p:sp>
      <p:pic>
        <p:nvPicPr>
          <p:cNvPr id="27653" name="Picture 7"/>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76800" y="838200"/>
            <a:ext cx="36576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4" name="Text Box 8"/>
          <p:cNvSpPr txBox="1">
            <a:spLocks noChangeArrowheads="1"/>
          </p:cNvSpPr>
          <p:nvPr/>
        </p:nvSpPr>
        <p:spPr bwMode="auto">
          <a:xfrm>
            <a:off x="5562600" y="3505200"/>
            <a:ext cx="256063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Falcon 4.0</a:t>
            </a:r>
            <a:r>
              <a:rPr lang="en-US" altLang="en-US" sz="1000">
                <a:solidFill>
                  <a:srgbClr val="000000"/>
                </a:solidFill>
              </a:rPr>
              <a:t>(Microprose)</a:t>
            </a:r>
          </a:p>
        </p:txBody>
      </p:sp>
      <p:pic>
        <p:nvPicPr>
          <p:cNvPr id="27655" name="Picture 9"/>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876800" y="4038600"/>
            <a:ext cx="3048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6" name="Text Box 10"/>
          <p:cNvSpPr txBox="1">
            <a:spLocks noChangeArrowheads="1"/>
          </p:cNvSpPr>
          <p:nvPr/>
        </p:nvSpPr>
        <p:spPr bwMode="auto">
          <a:xfrm>
            <a:off x="5334000" y="6338888"/>
            <a:ext cx="169545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Zelda </a:t>
            </a:r>
            <a:r>
              <a:rPr lang="en-US" altLang="en-US" sz="1000">
                <a:solidFill>
                  <a:srgbClr val="000000"/>
                </a:solidFill>
              </a:rPr>
              <a:t>(Nitendo)</a:t>
            </a:r>
          </a:p>
        </p:txBody>
      </p:sp>
    </p:spTree>
    <p:extLst>
      <p:ext uri="{BB962C8B-B14F-4D97-AF65-F5344CB8AC3E}">
        <p14:creationId xmlns="" xmlns:p14="http://schemas.microsoft.com/office/powerpoint/2010/main" val="3505238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152400" y="152400"/>
            <a:ext cx="653097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u="sng">
                <a:solidFill>
                  <a:srgbClr val="000000"/>
                </a:solidFill>
              </a:rPr>
              <a:t>CG: a core technology in VR &amp; Vis. Sim.</a:t>
            </a:r>
          </a:p>
        </p:txBody>
      </p:sp>
      <p:pic>
        <p:nvPicPr>
          <p:cNvPr id="28675" name="Picture 5"/>
          <p:cNvPicPr>
            <a:picLocks noChangeAspect="1" noChangeArrowheads="1"/>
          </p:cNvPicPr>
          <p:nvPr/>
        </p:nvPicPr>
        <p:blipFill>
          <a:blip r:embed="rId3">
            <a:extLst>
              <a:ext uri="{28A0092B-C50C-407E-A947-70E740481C1C}">
                <a14:useLocalDpi xmlns="" xmlns:a14="http://schemas.microsoft.com/office/drawing/2010/main" val="0"/>
              </a:ext>
            </a:extLst>
          </a:blip>
          <a:srcRect l="2835" t="3712" r="43634"/>
          <a:stretch>
            <a:fillRect/>
          </a:stretch>
        </p:blipFill>
        <p:spPr bwMode="auto">
          <a:xfrm>
            <a:off x="406400" y="701675"/>
            <a:ext cx="2495550" cy="2798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76" name="Picture 6"/>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886200" y="1752600"/>
            <a:ext cx="4572000" cy="3033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7" name="Text Box 7"/>
          <p:cNvSpPr txBox="1">
            <a:spLocks noChangeArrowheads="1"/>
          </p:cNvSpPr>
          <p:nvPr/>
        </p:nvSpPr>
        <p:spPr bwMode="auto">
          <a:xfrm>
            <a:off x="177800" y="5654675"/>
            <a:ext cx="3975100"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Exposure Therapy </a:t>
            </a:r>
          </a:p>
          <a:p>
            <a:pPr eaLnBrk="1" hangingPunct="1"/>
            <a:r>
              <a:rPr lang="en-US" altLang="en-US">
                <a:solidFill>
                  <a:srgbClr val="000000"/>
                </a:solidFill>
              </a:rPr>
              <a:t>for Flying Phobia</a:t>
            </a:r>
            <a:r>
              <a:rPr lang="en-US" altLang="en-US" sz="1000">
                <a:solidFill>
                  <a:srgbClr val="000000"/>
                </a:solidFill>
              </a:rPr>
              <a:t>(Larry Hodges et.al)</a:t>
            </a:r>
          </a:p>
        </p:txBody>
      </p:sp>
      <p:pic>
        <p:nvPicPr>
          <p:cNvPr id="28678" name="Picture 8"/>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04800" y="3581400"/>
            <a:ext cx="259080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9" name="Text Box 9"/>
          <p:cNvSpPr txBox="1">
            <a:spLocks noChangeArrowheads="1"/>
          </p:cNvSpPr>
          <p:nvPr/>
        </p:nvSpPr>
        <p:spPr bwMode="auto">
          <a:xfrm>
            <a:off x="5029200" y="4724400"/>
            <a:ext cx="2954338"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Pilot Training</a:t>
            </a:r>
            <a:r>
              <a:rPr lang="en-US" altLang="en-US" sz="1000">
                <a:solidFill>
                  <a:srgbClr val="000000"/>
                </a:solidFill>
              </a:rPr>
              <a:t>(AlSim, Inc.)</a:t>
            </a:r>
          </a:p>
        </p:txBody>
      </p:sp>
    </p:spTree>
    <p:extLst>
      <p:ext uri="{BB962C8B-B14F-4D97-AF65-F5344CB8AC3E}">
        <p14:creationId xmlns="" xmlns:p14="http://schemas.microsoft.com/office/powerpoint/2010/main" val="34549915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4"/>
          <p:cNvSpPr txBox="1">
            <a:spLocks noChangeArrowheads="1"/>
          </p:cNvSpPr>
          <p:nvPr/>
        </p:nvSpPr>
        <p:spPr bwMode="auto">
          <a:xfrm>
            <a:off x="152400" y="152400"/>
            <a:ext cx="748347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u="sng">
                <a:solidFill>
                  <a:srgbClr val="000000"/>
                </a:solidFill>
              </a:rPr>
              <a:t>CG: a core technology in VR &amp; Vis. Simulation</a:t>
            </a:r>
          </a:p>
        </p:txBody>
      </p:sp>
      <p:pic>
        <p:nvPicPr>
          <p:cNvPr id="29699" name="Picture 6" descr="Slide1"/>
          <p:cNvPicPr>
            <a:picLocks noChangeAspect="1" noChangeArrowheads="1"/>
          </p:cNvPicPr>
          <p:nvPr/>
        </p:nvPicPr>
        <p:blipFill>
          <a:blip r:embed="rId3">
            <a:lum bright="2000" contrast="4000"/>
            <a:extLst>
              <a:ext uri="{28A0092B-C50C-407E-A947-70E740481C1C}">
                <a14:useLocalDpi xmlns="" xmlns:a14="http://schemas.microsoft.com/office/drawing/2010/main" val="0"/>
              </a:ext>
            </a:extLst>
          </a:blip>
          <a:srcRect l="47398" t="24767" r="6218" b="30933"/>
          <a:stretch>
            <a:fillRect/>
          </a:stretch>
        </p:blipFill>
        <p:spPr bwMode="auto">
          <a:xfrm>
            <a:off x="174625" y="925513"/>
            <a:ext cx="4038600" cy="2884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0" name="Text Box 7"/>
          <p:cNvSpPr txBox="1">
            <a:spLocks noChangeArrowheads="1"/>
          </p:cNvSpPr>
          <p:nvPr/>
        </p:nvSpPr>
        <p:spPr bwMode="auto">
          <a:xfrm>
            <a:off x="-517525" y="3917950"/>
            <a:ext cx="5562600"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r>
              <a:rPr lang="en-US" altLang="en-US">
                <a:solidFill>
                  <a:srgbClr val="000000"/>
                </a:solidFill>
              </a:rPr>
              <a:t>Two-hand Interface</a:t>
            </a:r>
          </a:p>
          <a:p>
            <a:pPr algn="ctr" eaLnBrk="1" hangingPunct="1"/>
            <a:r>
              <a:rPr lang="en-US" altLang="en-US">
                <a:solidFill>
                  <a:srgbClr val="000000"/>
                </a:solidFill>
              </a:rPr>
              <a:t>for Weather Vis.</a:t>
            </a:r>
            <a:endParaRPr lang="en-US" altLang="en-US" sz="1000">
              <a:solidFill>
                <a:srgbClr val="000000"/>
              </a:solidFill>
            </a:endParaRPr>
          </a:p>
        </p:txBody>
      </p:sp>
      <p:pic>
        <p:nvPicPr>
          <p:cNvPr id="29701"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724400" y="1066800"/>
            <a:ext cx="3810000" cy="3695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2" name="Text Box 9"/>
          <p:cNvSpPr txBox="1">
            <a:spLocks noChangeArrowheads="1"/>
          </p:cNvSpPr>
          <p:nvPr/>
        </p:nvSpPr>
        <p:spPr bwMode="auto">
          <a:xfrm>
            <a:off x="3886200" y="4800600"/>
            <a:ext cx="5562600"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eaLnBrk="1" hangingPunct="1"/>
            <a:r>
              <a:rPr lang="en-US" altLang="en-US">
                <a:solidFill>
                  <a:srgbClr val="000000"/>
                </a:solidFill>
              </a:rPr>
              <a:t>“Holospace” </a:t>
            </a:r>
          </a:p>
          <a:p>
            <a:pPr algn="ctr" eaLnBrk="1" hangingPunct="1"/>
            <a:r>
              <a:rPr lang="en-US" altLang="en-US">
                <a:solidFill>
                  <a:srgbClr val="000000"/>
                </a:solidFill>
              </a:rPr>
              <a:t>Surround ScreenDisplay</a:t>
            </a:r>
            <a:r>
              <a:rPr lang="en-US" altLang="en-US" sz="1000">
                <a:solidFill>
                  <a:srgbClr val="000000"/>
                </a:solidFill>
              </a:rPr>
              <a:t>(Barco)</a:t>
            </a:r>
          </a:p>
        </p:txBody>
      </p:sp>
    </p:spTree>
    <p:extLst>
      <p:ext uri="{BB962C8B-B14F-4D97-AF65-F5344CB8AC3E}">
        <p14:creationId xmlns="" xmlns:p14="http://schemas.microsoft.com/office/powerpoint/2010/main" val="35004807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152400" y="152400"/>
            <a:ext cx="533082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u="sng">
                <a:solidFill>
                  <a:srgbClr val="000000"/>
                </a:solidFill>
              </a:rPr>
              <a:t>CG: a core technology in Movies</a:t>
            </a:r>
          </a:p>
        </p:txBody>
      </p:sp>
      <p:pic>
        <p:nvPicPr>
          <p:cNvPr id="30723"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7200" y="914400"/>
            <a:ext cx="3743325" cy="299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4" name="Text Box 6"/>
          <p:cNvSpPr txBox="1">
            <a:spLocks noChangeArrowheads="1"/>
          </p:cNvSpPr>
          <p:nvPr/>
        </p:nvSpPr>
        <p:spPr bwMode="auto">
          <a:xfrm>
            <a:off x="304800" y="3886200"/>
            <a:ext cx="4557713"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Star Wars: Episode II</a:t>
            </a:r>
            <a:r>
              <a:rPr lang="en-US" altLang="en-US" baseline="30000">
                <a:solidFill>
                  <a:srgbClr val="000000"/>
                </a:solidFill>
              </a:rPr>
              <a:t>TM</a:t>
            </a:r>
            <a:r>
              <a:rPr lang="en-US" altLang="en-US" sz="1000">
                <a:solidFill>
                  <a:srgbClr val="000000"/>
                </a:solidFill>
              </a:rPr>
              <a:t>(LucusFilm)</a:t>
            </a:r>
          </a:p>
        </p:txBody>
      </p:sp>
      <p:pic>
        <p:nvPicPr>
          <p:cNvPr id="30725" name="Picture 7"/>
          <p:cNvPicPr>
            <a:picLocks noChangeAspect="1" noChangeArrowheads="1"/>
          </p:cNvPicPr>
          <p:nvPr/>
        </p:nvPicPr>
        <p:blipFill>
          <a:blip r:embed="rId4">
            <a:extLst>
              <a:ext uri="{28A0092B-C50C-407E-A947-70E740481C1C}">
                <a14:useLocalDpi xmlns="" xmlns:a14="http://schemas.microsoft.com/office/drawing/2010/main" val="0"/>
              </a:ext>
            </a:extLst>
          </a:blip>
          <a:srcRect l="11987" t="15027" r="46544" b="4099"/>
          <a:stretch>
            <a:fillRect/>
          </a:stretch>
        </p:blipFill>
        <p:spPr bwMode="auto">
          <a:xfrm>
            <a:off x="4953000" y="762000"/>
            <a:ext cx="3311525"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6" name="Text Box 8"/>
          <p:cNvSpPr txBox="1">
            <a:spLocks noChangeArrowheads="1"/>
          </p:cNvSpPr>
          <p:nvPr/>
        </p:nvSpPr>
        <p:spPr bwMode="auto">
          <a:xfrm>
            <a:off x="5638800" y="5791200"/>
            <a:ext cx="25590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r>
              <a:rPr lang="en-US" altLang="en-US">
                <a:solidFill>
                  <a:srgbClr val="000000"/>
                </a:solidFill>
              </a:rPr>
              <a:t>Shrek 2</a:t>
            </a:r>
            <a:r>
              <a:rPr lang="en-US" altLang="en-US" baseline="30000">
                <a:solidFill>
                  <a:srgbClr val="000000"/>
                </a:solidFill>
              </a:rPr>
              <a:t>TM</a:t>
            </a:r>
            <a:r>
              <a:rPr lang="en-US" altLang="en-US" sz="1000">
                <a:solidFill>
                  <a:srgbClr val="000000"/>
                </a:solidFill>
              </a:rPr>
              <a:t>(Dreamworks)</a:t>
            </a:r>
          </a:p>
        </p:txBody>
      </p:sp>
    </p:spTree>
    <p:extLst>
      <p:ext uri="{BB962C8B-B14F-4D97-AF65-F5344CB8AC3E}">
        <p14:creationId xmlns="" xmlns:p14="http://schemas.microsoft.com/office/powerpoint/2010/main" val="15637125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 Art</a:t>
            </a:r>
          </a:p>
          <a:p>
            <a:pPr>
              <a:lnSpc>
                <a:spcPts val="5060"/>
              </a:lnSpc>
            </a:pPr>
            <a:endParaRPr lang="en-CA" sz="4397">
              <a:solidFill>
                <a:srgbClr val="000000"/>
              </a:solidFill>
            </a:endParaRPr>
          </a:p>
        </p:txBody>
      </p:sp>
      <p:sp>
        <p:nvSpPr>
          <p:cNvPr id="3" name="TextBox 3"/>
          <p:cNvSpPr txBox="1"/>
          <p:nvPr/>
        </p:nvSpPr>
        <p:spPr>
          <a:xfrm>
            <a:off x="330200" y="1587500"/>
            <a:ext cx="8813800" cy="355600"/>
          </a:xfrm>
          <a:prstGeom prst="rect">
            <a:avLst/>
          </a:prstGeom>
          <a:noFill/>
        </p:spPr>
        <p:txBody>
          <a:bodyPr vert="horz" wrap="none" lIns="0" tIns="0" rIns="0" bIns="0" rtlCol="0">
            <a:spAutoFit/>
          </a:bodyPr>
          <a:lstStyle/>
          <a:p>
            <a:pPr>
              <a:lnSpc>
                <a:spcPts val="2300"/>
              </a:lnSpc>
            </a:pPr>
            <a:r>
              <a:rPr lang="en-CA" sz="1997" smtClean="0">
                <a:solidFill>
                  <a:srgbClr val="FFFF00"/>
                </a:solidFill>
                <a:latin typeface="Times New Roman"/>
                <a:cs typeface="Times New Roman"/>
              </a:rPr>
              <a:t>•  Digital Sculpting</a:t>
            </a:r>
          </a:p>
          <a:p>
            <a:pPr>
              <a:lnSpc>
                <a:spcPts val="2300"/>
              </a:lnSpc>
            </a:pPr>
            <a:endParaRPr lang="en-CA" sz="1997">
              <a:solidFill>
                <a:srgbClr val="00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0"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 Art</a:t>
            </a:r>
          </a:p>
          <a:p>
            <a:pPr>
              <a:lnSpc>
                <a:spcPts val="5060"/>
              </a:lnSpc>
            </a:pPr>
            <a:endParaRPr lang="en-CA" sz="4397">
              <a:solidFill>
                <a:srgbClr val="000000"/>
              </a:solidFill>
            </a:endParaRPr>
          </a:p>
        </p:txBody>
      </p:sp>
      <p:sp>
        <p:nvSpPr>
          <p:cNvPr id="3" name="TextBox 3"/>
          <p:cNvSpPr txBox="1"/>
          <p:nvPr/>
        </p:nvSpPr>
        <p:spPr>
          <a:xfrm>
            <a:off x="330200" y="15875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Digital Painting</a:t>
            </a:r>
          </a:p>
          <a:p>
            <a:pPr>
              <a:lnSpc>
                <a:spcPts val="2070"/>
              </a:lnSpc>
            </a:pPr>
            <a:endParaRPr lang="en-CA" sz="1800">
              <a:solidFill>
                <a:srgbClr val="000000"/>
              </a:solidFill>
            </a:endParaRPr>
          </a:p>
        </p:txBody>
      </p:sp>
      <p:sp>
        <p:nvSpPr>
          <p:cNvPr id="6" name="TextBox 6"/>
          <p:cNvSpPr txBox="1"/>
          <p:nvPr/>
        </p:nvSpPr>
        <p:spPr>
          <a:xfrm>
            <a:off x="6223000" y="6477000"/>
            <a:ext cx="1854200" cy="241300"/>
          </a:xfrm>
          <a:prstGeom prst="rect">
            <a:avLst/>
          </a:prstGeom>
          <a:noFill/>
        </p:spPr>
        <p:txBody>
          <a:bodyPr vert="horz" wrap="none" lIns="0" tIns="0" rIns="0" bIns="0" rtlCol="0">
            <a:spAutoFit/>
          </a:bodyPr>
          <a:lstStyle/>
          <a:p>
            <a:pPr>
              <a:lnSpc>
                <a:spcPts val="1550"/>
              </a:lnSpc>
            </a:pPr>
            <a:r>
              <a:rPr lang="en-CA" sz="1238" smtClean="0">
                <a:solidFill>
                  <a:srgbClr val="000000"/>
                </a:solidFill>
                <a:latin typeface="Tahoma"/>
                <a:cs typeface="Tahoma"/>
              </a:rPr>
              <a:t>Courtesy of Kim et al.</a:t>
            </a:r>
          </a:p>
          <a:p>
            <a:pPr>
              <a:lnSpc>
                <a:spcPts val="1550"/>
              </a:lnSpc>
            </a:pPr>
            <a:endParaRPr lang="en-CA" sz="1238" smtClean="0">
              <a:solidFill>
                <a:srgbClr val="000000"/>
              </a:solidFill>
              <a:latin typeface="Tahoma"/>
              <a:cs typeface="Tahoma"/>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0"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 Art</a:t>
            </a:r>
          </a:p>
          <a:p>
            <a:pPr>
              <a:lnSpc>
                <a:spcPts val="5060"/>
              </a:lnSpc>
            </a:pPr>
            <a:endParaRPr lang="en-CA" sz="4397">
              <a:solidFill>
                <a:srgbClr val="000000"/>
              </a:solidFill>
            </a:endParaRPr>
          </a:p>
        </p:txBody>
      </p:sp>
      <p:sp>
        <p:nvSpPr>
          <p:cNvPr id="3" name="TextBox 3"/>
          <p:cNvSpPr txBox="1"/>
          <p:nvPr/>
        </p:nvSpPr>
        <p:spPr>
          <a:xfrm>
            <a:off x="330200" y="1587500"/>
            <a:ext cx="8813800" cy="342900"/>
          </a:xfrm>
          <a:prstGeom prst="rect">
            <a:avLst/>
          </a:prstGeom>
          <a:noFill/>
        </p:spPr>
        <p:txBody>
          <a:bodyPr vert="horz" wrap="none" lIns="0" tIns="0" rIns="0" bIns="0" rtlCol="0">
            <a:spAutoFit/>
          </a:bodyPr>
          <a:lstStyle/>
          <a:p>
            <a:pPr>
              <a:lnSpc>
                <a:spcPts val="2070"/>
              </a:lnSpc>
            </a:pPr>
            <a:r>
              <a:rPr lang="en-CA" sz="1800" smtClean="0">
                <a:solidFill>
                  <a:srgbClr val="FFFF00"/>
                </a:solidFill>
                <a:latin typeface="Times New Roman"/>
                <a:cs typeface="Times New Roman"/>
              </a:rPr>
              <a:t>•  Digital Calligraphy</a:t>
            </a:r>
          </a:p>
          <a:p>
            <a:pPr>
              <a:lnSpc>
                <a:spcPts val="2070"/>
              </a:lnSpc>
            </a:pPr>
            <a:endParaRPr lang="en-CA" sz="1800">
              <a:solidFill>
                <a:srgbClr val="000000"/>
              </a:solidFill>
            </a:endParaRPr>
          </a:p>
        </p:txBody>
      </p:sp>
      <p:sp>
        <p:nvSpPr>
          <p:cNvPr id="7" name="TextBox 7"/>
          <p:cNvSpPr txBox="1"/>
          <p:nvPr/>
        </p:nvSpPr>
        <p:spPr>
          <a:xfrm>
            <a:off x="5778500" y="6502400"/>
            <a:ext cx="1778000" cy="241300"/>
          </a:xfrm>
          <a:prstGeom prst="rect">
            <a:avLst/>
          </a:prstGeom>
          <a:noFill/>
        </p:spPr>
        <p:txBody>
          <a:bodyPr vert="horz" wrap="none" lIns="0" tIns="0" rIns="0" bIns="0" rtlCol="0">
            <a:spAutoFit/>
          </a:bodyPr>
          <a:lstStyle/>
          <a:p>
            <a:pPr>
              <a:lnSpc>
                <a:spcPts val="1215"/>
              </a:lnSpc>
            </a:pPr>
            <a:r>
              <a:rPr lang="en-CA" sz="1238" smtClean="0">
                <a:solidFill>
                  <a:srgbClr val="000000"/>
                </a:solidFill>
                <a:latin typeface="Tahoma"/>
                <a:cs typeface="Tahoma"/>
              </a:rPr>
              <a:t>Courtesy of Tai et al.</a:t>
            </a:r>
          </a:p>
          <a:p>
            <a:pPr>
              <a:lnSpc>
                <a:spcPts val="1215"/>
              </a:lnSpc>
            </a:pPr>
            <a:endParaRPr lang="en-CA" sz="1238" smtClean="0">
              <a:solidFill>
                <a:srgbClr val="000000"/>
              </a:solidFill>
              <a:latin typeface="Tahoma"/>
              <a:cs typeface="Tahom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Graphics Examples</a:t>
            </a:r>
          </a:p>
          <a:p>
            <a:pPr>
              <a:lnSpc>
                <a:spcPts val="5060"/>
              </a:lnSpc>
            </a:pPr>
            <a:endParaRPr lang="en-CA" sz="4397">
              <a:solidFill>
                <a:srgbClr val="00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Why Visualization</a:t>
            </a:r>
          </a:p>
          <a:p>
            <a:pPr>
              <a:lnSpc>
                <a:spcPts val="5060"/>
              </a:lnSpc>
            </a:pPr>
            <a:endParaRPr lang="en-CA" sz="4397">
              <a:solidFill>
                <a:srgbClr val="000000"/>
              </a:solidFill>
            </a:endParaRPr>
          </a:p>
        </p:txBody>
      </p:sp>
      <p:sp>
        <p:nvSpPr>
          <p:cNvPr id="3" name="TextBox 3"/>
          <p:cNvSpPr txBox="1"/>
          <p:nvPr/>
        </p:nvSpPr>
        <p:spPr>
          <a:xfrm>
            <a:off x="152400" y="1549400"/>
            <a:ext cx="8813800" cy="1625600"/>
          </a:xfrm>
          <a:prstGeom prst="rect">
            <a:avLst/>
          </a:prstGeom>
          <a:noFill/>
        </p:spPr>
        <p:txBody>
          <a:bodyPr vert="horz" wrap="none" lIns="0" tIns="0" rIns="0" bIns="0" rtlCol="0">
            <a:spAutoFit/>
          </a:bodyPr>
          <a:lstStyle/>
          <a:p>
            <a:pPr>
              <a:lnSpc>
                <a:spcPts val="4050"/>
              </a:lnSpc>
            </a:pPr>
            <a:r>
              <a:rPr lang="en-CA" sz="2812" b="1" dirty="0" smtClean="0">
                <a:solidFill>
                  <a:srgbClr val="FFFF00"/>
                </a:solidFill>
                <a:latin typeface="Times New Roman Bold"/>
                <a:cs typeface="Times New Roman Bold"/>
              </a:rPr>
              <a:t>Visualization is a method of </a:t>
            </a:r>
            <a:r>
              <a:rPr lang="en-CA" sz="2812" b="1" dirty="0" smtClean="0">
                <a:solidFill>
                  <a:srgbClr val="FF0000"/>
                </a:solidFill>
                <a:latin typeface="Times New Roman Bold"/>
                <a:cs typeface="Times New Roman Bold"/>
              </a:rPr>
              <a:t>extracting meaningful</a:t>
            </a:r>
            <a:r>
              <a:rPr lang="en-CA" sz="2802" dirty="0" smtClean="0">
                <a:solidFill>
                  <a:srgbClr val="000000"/>
                </a:solidFill>
                <a:latin typeface="Times New Roman"/>
              </a:rPr>
              <a:t/>
            </a:r>
            <a:br>
              <a:rPr lang="en-CA" sz="2802" dirty="0" smtClean="0">
                <a:solidFill>
                  <a:srgbClr val="000000"/>
                </a:solidFill>
                <a:latin typeface="Times New Roman"/>
              </a:rPr>
            </a:br>
            <a:r>
              <a:rPr lang="en-CA" sz="2812" b="1" dirty="0" smtClean="0">
                <a:solidFill>
                  <a:srgbClr val="FF0000"/>
                </a:solidFill>
                <a:latin typeface="Times New Roman Bold"/>
                <a:cs typeface="Times New Roman Bold"/>
              </a:rPr>
              <a:t>information</a:t>
            </a:r>
            <a:r>
              <a:rPr lang="en-CA" sz="2812" b="1" dirty="0" smtClean="0">
                <a:solidFill>
                  <a:srgbClr val="FFFF00"/>
                </a:solidFill>
                <a:latin typeface="Times New Roman Bold"/>
                <a:cs typeface="Times New Roman Bold"/>
              </a:rPr>
              <a:t> from complex or voluminous datasets</a:t>
            </a:r>
            <a:r>
              <a:rPr lang="en-CA" sz="2804" dirty="0" smtClean="0">
                <a:solidFill>
                  <a:srgbClr val="000000"/>
                </a:solidFill>
                <a:latin typeface="Times New Roman"/>
              </a:rPr>
              <a:t/>
            </a:r>
            <a:br>
              <a:rPr lang="en-CA" sz="2804" dirty="0" smtClean="0">
                <a:solidFill>
                  <a:srgbClr val="000000"/>
                </a:solidFill>
                <a:latin typeface="Times New Roman"/>
              </a:rPr>
            </a:br>
            <a:r>
              <a:rPr lang="en-CA" sz="2814" b="1" dirty="0" smtClean="0">
                <a:solidFill>
                  <a:srgbClr val="FFFF00"/>
                </a:solidFill>
                <a:latin typeface="Times New Roman Bold"/>
                <a:cs typeface="Times New Roman Bold"/>
              </a:rPr>
              <a:t>through the </a:t>
            </a:r>
            <a:r>
              <a:rPr lang="en-CA" sz="2814" b="1" dirty="0" smtClean="0">
                <a:solidFill>
                  <a:srgbClr val="FF0000"/>
                </a:solidFill>
                <a:latin typeface="Times New Roman Bold"/>
                <a:cs typeface="Times New Roman Bold"/>
              </a:rPr>
              <a:t>use of interactive graphics and imaging</a:t>
            </a:r>
          </a:p>
          <a:p>
            <a:pPr>
              <a:lnSpc>
                <a:spcPts val="4050"/>
              </a:lnSpc>
            </a:pPr>
            <a:endParaRPr lang="en-CA" sz="2804" dirty="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a:xfrm>
            <a:off x="381000" y="3276600"/>
            <a:ext cx="8382000" cy="762000"/>
          </a:xfrm>
        </p:spPr>
        <p:txBody>
          <a:bodyPr lIns="0" tIns="0" rIns="0" bIns="0">
            <a:noAutofit/>
          </a:bodyPr>
          <a:lstStyle/>
          <a:p>
            <a:pPr marL="428625" indent="-323850" defTabSz="457200" eaLnBrk="1" hangingPunct="1">
              <a:buFont typeface="Arial"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sz="2800" dirty="0" smtClean="0">
                <a:solidFill>
                  <a:schemeClr val="tx1"/>
                </a:solidFill>
                <a:cs typeface="Times New Roman"/>
              </a:rPr>
              <a:t>Creation, Manipulation and Storage of geometric objects (modelling) &amp; their images (rendering).</a:t>
            </a:r>
          </a:p>
          <a:p>
            <a:pPr marL="428625" indent="-323850" defTabSz="457200" eaLnBrk="1" hangingPunct="1">
              <a:buFont typeface="Arial"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2400" dirty="0" smtClean="0">
              <a:solidFill>
                <a:schemeClr val="tx1"/>
              </a:solidFill>
            </a:endParaRPr>
          </a:p>
          <a:p>
            <a:pPr marL="428625" indent="-323850" defTabSz="457200">
              <a:buFont typeface="Arial"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en-US" sz="2400" dirty="0" smtClean="0">
              <a:solidFill>
                <a:schemeClr val="tx1"/>
              </a:solidFill>
            </a:endParaRPr>
          </a:p>
        </p:txBody>
      </p:sp>
      <p:sp>
        <p:nvSpPr>
          <p:cNvPr id="5" name="TextBox 2"/>
          <p:cNvSpPr txBox="1">
            <a:spLocks noGrp="1"/>
          </p:cNvSpPr>
          <p:nvPr>
            <p:ph type="title"/>
          </p:nvPr>
        </p:nvSpPr>
        <p:spPr>
          <a:xfrm>
            <a:off x="762000" y="228600"/>
            <a:ext cx="7886774" cy="1308050"/>
          </a:xfrm>
          <a:prstGeom prst="rect">
            <a:avLst/>
          </a:prstGeom>
          <a:noFill/>
        </p:spPr>
        <p:txBody>
          <a:bodyPr vert="horz" wrap="none" lIns="0" tIns="0" rIns="0" bIns="0" rtlCol="0">
            <a:spAutoFit/>
          </a:bodyPr>
          <a:lstStyle/>
          <a:p>
            <a:pPr>
              <a:lnSpc>
                <a:spcPts val="5060"/>
              </a:lnSpc>
            </a:pPr>
            <a:r>
              <a:rPr lang="en-CA" sz="4397" b="1" dirty="0" smtClean="0">
                <a:solidFill>
                  <a:srgbClr val="002060"/>
                </a:solidFill>
                <a:latin typeface="Tahoma"/>
                <a:cs typeface="Tahoma"/>
              </a:rPr>
              <a:t>What is Computer Graphics?</a:t>
            </a:r>
          </a:p>
          <a:p>
            <a:pPr>
              <a:lnSpc>
                <a:spcPts val="5060"/>
              </a:lnSpc>
            </a:pPr>
            <a:endParaRPr lang="en-CA" sz="4397" b="1" dirty="0">
              <a:solidFill>
                <a:srgbClr val="002060"/>
              </a:solidFill>
            </a:endParaRPr>
          </a:p>
        </p:txBody>
      </p:sp>
      <p:sp>
        <p:nvSpPr>
          <p:cNvPr id="6" name="TextBox 3"/>
          <p:cNvSpPr txBox="1"/>
          <p:nvPr/>
        </p:nvSpPr>
        <p:spPr>
          <a:xfrm>
            <a:off x="457200" y="1828800"/>
            <a:ext cx="8253093" cy="1744067"/>
          </a:xfrm>
          <a:prstGeom prst="rect">
            <a:avLst/>
          </a:prstGeom>
          <a:noFill/>
        </p:spPr>
        <p:txBody>
          <a:bodyPr vert="horz" wrap="square" lIns="0" tIns="0" rIns="0" bIns="0" rtlCol="0">
            <a:spAutoFit/>
          </a:bodyPr>
          <a:lstStyle/>
          <a:p>
            <a:pPr>
              <a:lnSpc>
                <a:spcPts val="3400"/>
              </a:lnSpc>
              <a:tabLst>
                <a:tab pos="342900" algn="l"/>
              </a:tabLst>
            </a:pPr>
            <a:r>
              <a:rPr lang="en-CA" sz="2400" dirty="0" smtClean="0">
                <a:cs typeface="Times New Roman"/>
              </a:rPr>
              <a:t>• </a:t>
            </a:r>
            <a:r>
              <a:rPr lang="en-CA" altLang="en-US" sz="2800" dirty="0" smtClean="0">
                <a:cs typeface="Times New Roman"/>
              </a:rPr>
              <a:t>The creation of, manipulation of, analysis of, and interaction with pictorial representations of objects and data using computers.</a:t>
            </a:r>
            <a:r>
              <a:rPr lang="en-CA" sz="2400" dirty="0" smtClean="0">
                <a:cs typeface="Times New Roman"/>
              </a:rPr>
              <a:t>				</a:t>
            </a:r>
          </a:p>
          <a:p>
            <a:pPr>
              <a:lnSpc>
                <a:spcPts val="3400"/>
              </a:lnSpc>
            </a:pPr>
            <a:endParaRPr lang="en-CA" sz="2400" dirty="0"/>
          </a:p>
        </p:txBody>
      </p:sp>
      <p:sp>
        <p:nvSpPr>
          <p:cNvPr id="7" name="TextBox 4"/>
          <p:cNvSpPr txBox="1"/>
          <p:nvPr/>
        </p:nvSpPr>
        <p:spPr>
          <a:xfrm>
            <a:off x="5486400" y="2743200"/>
            <a:ext cx="3154425" cy="335348"/>
          </a:xfrm>
          <a:prstGeom prst="rect">
            <a:avLst/>
          </a:prstGeom>
          <a:noFill/>
        </p:spPr>
        <p:txBody>
          <a:bodyPr vert="horz" wrap="square" lIns="0" tIns="0" rIns="0" bIns="0" rtlCol="0">
            <a:spAutoFit/>
          </a:bodyPr>
          <a:lstStyle/>
          <a:p>
            <a:pPr>
              <a:lnSpc>
                <a:spcPts val="2760"/>
              </a:lnSpc>
            </a:pPr>
            <a:r>
              <a:rPr lang="en-CA" sz="2000" dirty="0" smtClean="0">
                <a:latin typeface="Times New Roman"/>
                <a:cs typeface="Times New Roman"/>
              </a:rPr>
              <a:t>- Dictionary of Computing</a:t>
            </a:r>
            <a:endParaRPr lang="en-CA" sz="2000" dirty="0"/>
          </a:p>
        </p:txBody>
      </p:sp>
      <p:grpSp>
        <p:nvGrpSpPr>
          <p:cNvPr id="8" name="Group 7"/>
          <p:cNvGrpSpPr/>
          <p:nvPr/>
        </p:nvGrpSpPr>
        <p:grpSpPr>
          <a:xfrm>
            <a:off x="457200" y="4343400"/>
            <a:ext cx="7351956" cy="1824038"/>
            <a:chOff x="330200" y="4711700"/>
            <a:chExt cx="6121142" cy="1824038"/>
          </a:xfrm>
        </p:grpSpPr>
        <p:sp>
          <p:nvSpPr>
            <p:cNvPr id="9" name="TextBox 6"/>
            <p:cNvSpPr txBox="1"/>
            <p:nvPr/>
          </p:nvSpPr>
          <p:spPr>
            <a:xfrm>
              <a:off x="330200" y="4711700"/>
              <a:ext cx="5016962" cy="948978"/>
            </a:xfrm>
            <a:prstGeom prst="rect">
              <a:avLst/>
            </a:prstGeom>
            <a:noFill/>
          </p:spPr>
          <p:txBody>
            <a:bodyPr vert="horz" wrap="none" lIns="0" tIns="0" rIns="0" bIns="0" rtlCol="0">
              <a:spAutoFit/>
            </a:bodyPr>
            <a:lstStyle/>
            <a:p>
              <a:pPr>
                <a:lnSpc>
                  <a:spcPts val="3680"/>
                </a:lnSpc>
              </a:pPr>
              <a:r>
                <a:rPr lang="en-CA" altLang="en-US" sz="2800" dirty="0" smtClean="0">
                  <a:cs typeface="Times New Roman"/>
                </a:rPr>
                <a:t>• Computer Graphics (another definition)</a:t>
              </a:r>
            </a:p>
            <a:p>
              <a:pPr>
                <a:lnSpc>
                  <a:spcPts val="3680"/>
                </a:lnSpc>
              </a:pPr>
              <a:endParaRPr lang="en-CA" altLang="en-US" sz="2800" dirty="0">
                <a:cs typeface="Times New Roman"/>
              </a:endParaRPr>
            </a:p>
          </p:txBody>
        </p:sp>
        <p:sp>
          <p:nvSpPr>
            <p:cNvPr id="10" name="TextBox 7"/>
            <p:cNvSpPr txBox="1"/>
            <p:nvPr/>
          </p:nvSpPr>
          <p:spPr>
            <a:xfrm>
              <a:off x="787400" y="5283200"/>
              <a:ext cx="5663942" cy="820738"/>
            </a:xfrm>
            <a:prstGeom prst="rect">
              <a:avLst/>
            </a:prstGeom>
            <a:noFill/>
          </p:spPr>
          <p:txBody>
            <a:bodyPr vert="horz" wrap="none" lIns="0" tIns="0" rIns="0" bIns="0" rtlCol="0">
              <a:spAutoFit/>
            </a:bodyPr>
            <a:lstStyle/>
            <a:p>
              <a:pPr>
                <a:lnSpc>
                  <a:spcPts val="3220"/>
                </a:lnSpc>
              </a:pPr>
              <a:r>
                <a:rPr lang="en-CA" sz="2804" dirty="0" smtClean="0">
                  <a:latin typeface="Times New Roman"/>
                  <a:cs typeface="Times New Roman"/>
                </a:rPr>
                <a:t>- </a:t>
              </a:r>
              <a:r>
                <a:rPr lang="en-CA" altLang="en-US" sz="2800" dirty="0" smtClean="0">
                  <a:cs typeface="Times New Roman"/>
                </a:rPr>
                <a:t>Application of computers to the disciplines of</a:t>
              </a:r>
            </a:p>
            <a:p>
              <a:pPr>
                <a:lnSpc>
                  <a:spcPts val="3220"/>
                </a:lnSpc>
              </a:pPr>
              <a:endParaRPr lang="en-CA" altLang="en-US" sz="2800" dirty="0">
                <a:cs typeface="Times New Roman"/>
              </a:endParaRPr>
            </a:p>
          </p:txBody>
        </p:sp>
        <p:sp>
          <p:nvSpPr>
            <p:cNvPr id="11" name="TextBox 8"/>
            <p:cNvSpPr txBox="1"/>
            <p:nvPr/>
          </p:nvSpPr>
          <p:spPr>
            <a:xfrm>
              <a:off x="1079500" y="5715000"/>
              <a:ext cx="2558450" cy="820738"/>
            </a:xfrm>
            <a:prstGeom prst="rect">
              <a:avLst/>
            </a:prstGeom>
            <a:noFill/>
          </p:spPr>
          <p:txBody>
            <a:bodyPr vert="horz" wrap="none" lIns="0" tIns="0" rIns="0" bIns="0" rtlCol="0">
              <a:spAutoFit/>
            </a:bodyPr>
            <a:lstStyle/>
            <a:p>
              <a:pPr>
                <a:lnSpc>
                  <a:spcPts val="3220"/>
                </a:lnSpc>
              </a:pPr>
              <a:r>
                <a:rPr lang="en-CA" altLang="en-US" sz="2800" dirty="0" smtClean="0">
                  <a:cs typeface="Times New Roman"/>
                </a:rPr>
                <a:t>sciences/engineering</a:t>
              </a:r>
            </a:p>
            <a:p>
              <a:pPr>
                <a:lnSpc>
                  <a:spcPts val="3220"/>
                </a:lnSpc>
              </a:pPr>
              <a:endParaRPr lang="en-CA" sz="2802" dirty="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Why Visualization</a:t>
            </a:r>
          </a:p>
          <a:p>
            <a:pPr>
              <a:lnSpc>
                <a:spcPts val="5060"/>
              </a:lnSpc>
            </a:pPr>
            <a:endParaRPr lang="en-CA" sz="4397">
              <a:solidFill>
                <a:srgbClr val="000000"/>
              </a:solidFill>
            </a:endParaRPr>
          </a:p>
        </p:txBody>
      </p:sp>
      <p:sp>
        <p:nvSpPr>
          <p:cNvPr id="3" name="TextBox 3"/>
          <p:cNvSpPr txBox="1"/>
          <p:nvPr/>
        </p:nvSpPr>
        <p:spPr>
          <a:xfrm>
            <a:off x="330200" y="1574800"/>
            <a:ext cx="8813800" cy="1054100"/>
          </a:xfrm>
          <a:prstGeom prst="rect">
            <a:avLst/>
          </a:prstGeom>
          <a:noFill/>
        </p:spPr>
        <p:txBody>
          <a:bodyPr vert="horz" wrap="none" lIns="0" tIns="0" rIns="0" bIns="0" rtlCol="0">
            <a:spAutoFit/>
          </a:bodyPr>
          <a:lstStyle/>
          <a:p>
            <a:pPr>
              <a:lnSpc>
                <a:spcPts val="3400"/>
              </a:lnSpc>
            </a:pPr>
            <a:r>
              <a:rPr lang="en-CA" sz="3197" smtClean="0">
                <a:solidFill>
                  <a:srgbClr val="FFFF00"/>
                </a:solidFill>
                <a:latin typeface="Times New Roman"/>
                <a:cs typeface="Times New Roman"/>
              </a:rPr>
              <a:t>• Enable scientists (also engineers, physicians,</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general users) to observe their simulation and</a:t>
            </a:r>
          </a:p>
          <a:p>
            <a:pPr>
              <a:lnSpc>
                <a:spcPts val="3400"/>
              </a:lnSpc>
            </a:pPr>
            <a:endParaRPr lang="en-CA" sz="3197">
              <a:solidFill>
                <a:srgbClr val="000000"/>
              </a:solidFill>
            </a:endParaRPr>
          </a:p>
        </p:txBody>
      </p:sp>
      <p:sp>
        <p:nvSpPr>
          <p:cNvPr id="4" name="TextBox 4"/>
          <p:cNvSpPr txBox="1"/>
          <p:nvPr/>
        </p:nvSpPr>
        <p:spPr>
          <a:xfrm>
            <a:off x="673100" y="2438400"/>
            <a:ext cx="8470900" cy="609600"/>
          </a:xfrm>
          <a:prstGeom prst="rect">
            <a:avLst/>
          </a:prstGeom>
          <a:noFill/>
        </p:spPr>
        <p:txBody>
          <a:bodyPr vert="horz" wrap="none" lIns="0" tIns="0" rIns="0" bIns="0" rtlCol="0">
            <a:spAutoFit/>
          </a:bodyPr>
          <a:lstStyle/>
          <a:p>
            <a:pPr>
              <a:lnSpc>
                <a:spcPts val="3520"/>
              </a:lnSpc>
            </a:pPr>
            <a:r>
              <a:rPr lang="en-CA" sz="3200" smtClean="0">
                <a:solidFill>
                  <a:srgbClr val="FFFF00"/>
                </a:solidFill>
                <a:latin typeface="Times New Roman"/>
                <a:cs typeface="Times New Roman"/>
              </a:rPr>
              <a:t>computation</a:t>
            </a:r>
          </a:p>
          <a:p>
            <a:pPr>
              <a:lnSpc>
                <a:spcPts val="3520"/>
              </a:lnSpc>
            </a:pPr>
            <a:endParaRPr lang="en-CA" sz="3200">
              <a:solidFill>
                <a:srgbClr val="000000"/>
              </a:solidFill>
            </a:endParaRPr>
          </a:p>
        </p:txBody>
      </p:sp>
      <p:sp>
        <p:nvSpPr>
          <p:cNvPr id="5" name="TextBox 5"/>
          <p:cNvSpPr txBox="1"/>
          <p:nvPr/>
        </p:nvSpPr>
        <p:spPr>
          <a:xfrm>
            <a:off x="330200" y="2971800"/>
            <a:ext cx="8813800" cy="1054100"/>
          </a:xfrm>
          <a:prstGeom prst="rect">
            <a:avLst/>
          </a:prstGeom>
          <a:noFill/>
        </p:spPr>
        <p:txBody>
          <a:bodyPr vert="horz" wrap="none" lIns="0" tIns="0" rIns="0" bIns="0" rtlCol="0">
            <a:spAutoFit/>
          </a:bodyPr>
          <a:lstStyle/>
          <a:p>
            <a:pPr>
              <a:lnSpc>
                <a:spcPts val="3500"/>
              </a:lnSpc>
            </a:pPr>
            <a:r>
              <a:rPr lang="en-CA" sz="3197" smtClean="0">
                <a:solidFill>
                  <a:srgbClr val="FFFF00"/>
                </a:solidFill>
                <a:latin typeface="Times New Roman"/>
                <a:cs typeface="Times New Roman"/>
              </a:rPr>
              <a:t>• Enable them to describe, explore, and summarize</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their datasets (models) and gain insights</a:t>
            </a:r>
          </a:p>
          <a:p>
            <a:pPr>
              <a:lnSpc>
                <a:spcPts val="3500"/>
              </a:lnSpc>
            </a:pPr>
            <a:endParaRPr lang="en-CA" sz="3197">
              <a:solidFill>
                <a:srgbClr val="000000"/>
              </a:solidFill>
            </a:endParaRPr>
          </a:p>
        </p:txBody>
      </p:sp>
      <p:sp>
        <p:nvSpPr>
          <p:cNvPr id="6" name="TextBox 6"/>
          <p:cNvSpPr txBox="1"/>
          <p:nvPr/>
        </p:nvSpPr>
        <p:spPr>
          <a:xfrm>
            <a:off x="330200" y="39370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Offer a method of SEEING the UNSEEN</a:t>
            </a:r>
          </a:p>
          <a:p>
            <a:pPr>
              <a:lnSpc>
                <a:spcPts val="3680"/>
              </a:lnSpc>
            </a:pPr>
            <a:endParaRPr lang="en-CA" sz="3197">
              <a:solidFill>
                <a:srgbClr val="000000"/>
              </a:solidFill>
            </a:endParaRPr>
          </a:p>
        </p:txBody>
      </p:sp>
      <p:sp>
        <p:nvSpPr>
          <p:cNvPr id="7" name="TextBox 7"/>
          <p:cNvSpPr txBox="1"/>
          <p:nvPr/>
        </p:nvSpPr>
        <p:spPr>
          <a:xfrm>
            <a:off x="330200" y="44704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Reason about quantitative information</a:t>
            </a:r>
          </a:p>
          <a:p>
            <a:pPr>
              <a:lnSpc>
                <a:spcPts val="3680"/>
              </a:lnSpc>
            </a:pPr>
            <a:endParaRPr lang="en-CA" sz="3197">
              <a:solidFill>
                <a:srgbClr val="000000"/>
              </a:solidFill>
            </a:endParaRPr>
          </a:p>
        </p:txBody>
      </p:sp>
      <p:sp>
        <p:nvSpPr>
          <p:cNvPr id="8" name="TextBox 8"/>
          <p:cNvSpPr txBox="1"/>
          <p:nvPr/>
        </p:nvSpPr>
        <p:spPr>
          <a:xfrm>
            <a:off x="330200" y="50038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Enrich the discovery process and facilitate new</a:t>
            </a:r>
          </a:p>
          <a:p>
            <a:pPr>
              <a:lnSpc>
                <a:spcPts val="3680"/>
              </a:lnSpc>
            </a:pPr>
            <a:endParaRPr lang="en-CA" sz="3197">
              <a:solidFill>
                <a:srgbClr val="000000"/>
              </a:solidFill>
            </a:endParaRPr>
          </a:p>
        </p:txBody>
      </p:sp>
      <p:sp>
        <p:nvSpPr>
          <p:cNvPr id="9" name="TextBox 9"/>
          <p:cNvSpPr txBox="1"/>
          <p:nvPr/>
        </p:nvSpPr>
        <p:spPr>
          <a:xfrm>
            <a:off x="673100" y="5461000"/>
            <a:ext cx="8470900" cy="609600"/>
          </a:xfrm>
          <a:prstGeom prst="rect">
            <a:avLst/>
          </a:prstGeom>
          <a:noFill/>
        </p:spPr>
        <p:txBody>
          <a:bodyPr vert="horz" wrap="none" lIns="0" tIns="0" rIns="0" bIns="0" rtlCol="0">
            <a:spAutoFit/>
          </a:bodyPr>
          <a:lstStyle/>
          <a:p>
            <a:pPr>
              <a:lnSpc>
                <a:spcPts val="3460"/>
              </a:lnSpc>
            </a:pPr>
            <a:r>
              <a:rPr lang="en-CA" sz="3200" smtClean="0">
                <a:solidFill>
                  <a:srgbClr val="FFFF00"/>
                </a:solidFill>
                <a:latin typeface="Times New Roman"/>
                <a:cs typeface="Times New Roman"/>
              </a:rPr>
              <a:t>inventions</a:t>
            </a:r>
          </a:p>
          <a:p>
            <a:pPr>
              <a:lnSpc>
                <a:spcPts val="3460"/>
              </a:lnSpc>
            </a:pPr>
            <a:endParaRPr lang="en-CA" sz="3200">
              <a:solidFill>
                <a:srgbClr val="00000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Why Visualization</a:t>
            </a:r>
          </a:p>
          <a:p>
            <a:pPr>
              <a:lnSpc>
                <a:spcPts val="5060"/>
              </a:lnSpc>
            </a:pPr>
            <a:endParaRPr lang="en-CA" sz="4397">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Analyze and communicate information</a:t>
            </a:r>
          </a:p>
          <a:p>
            <a:pPr>
              <a:lnSpc>
                <a:spcPts val="3220"/>
              </a:lnSpc>
            </a:pPr>
            <a:endParaRPr lang="en-CA" sz="2802">
              <a:solidFill>
                <a:srgbClr val="000000"/>
              </a:solidFill>
            </a:endParaRPr>
          </a:p>
        </p:txBody>
      </p:sp>
      <p:sp>
        <p:nvSpPr>
          <p:cNvPr id="4" name="TextBox 4"/>
          <p:cNvSpPr txBox="1"/>
          <p:nvPr/>
        </p:nvSpPr>
        <p:spPr>
          <a:xfrm>
            <a:off x="330200" y="21082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Revolutionize the way scientists/engineers/physicians</a:t>
            </a:r>
          </a:p>
          <a:p>
            <a:pPr>
              <a:lnSpc>
                <a:spcPts val="3220"/>
              </a:lnSpc>
            </a:pPr>
            <a:endParaRPr lang="en-CA" sz="2802">
              <a:solidFill>
                <a:srgbClr val="000000"/>
              </a:solidFill>
            </a:endParaRPr>
          </a:p>
        </p:txBody>
      </p:sp>
      <p:sp>
        <p:nvSpPr>
          <p:cNvPr id="5" name="TextBox 5"/>
          <p:cNvSpPr txBox="1"/>
          <p:nvPr/>
        </p:nvSpPr>
        <p:spPr>
          <a:xfrm>
            <a:off x="673100" y="2527300"/>
            <a:ext cx="84709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conduct research and advance technologies</a:t>
            </a:r>
          </a:p>
          <a:p>
            <a:pPr>
              <a:lnSpc>
                <a:spcPts val="3220"/>
              </a:lnSpc>
            </a:pPr>
            <a:endParaRPr lang="en-CA" sz="2804">
              <a:solidFill>
                <a:srgbClr val="000000"/>
              </a:solidFill>
            </a:endParaRPr>
          </a:p>
        </p:txBody>
      </p:sp>
      <p:sp>
        <p:nvSpPr>
          <p:cNvPr id="6" name="TextBox 6"/>
          <p:cNvSpPr txBox="1"/>
          <p:nvPr/>
        </p:nvSpPr>
        <p:spPr>
          <a:xfrm>
            <a:off x="330200" y="3022600"/>
            <a:ext cx="8813800" cy="990600"/>
          </a:xfrm>
          <a:prstGeom prst="rect">
            <a:avLst/>
          </a:prstGeom>
          <a:noFill/>
        </p:spPr>
        <p:txBody>
          <a:bodyPr vert="horz" wrap="none" lIns="0" tIns="0" rIns="0" bIns="0" rtlCol="0">
            <a:spAutoFit/>
          </a:bodyPr>
          <a:lstStyle/>
          <a:p>
            <a:pPr>
              <a:lnSpc>
                <a:spcPts val="3400"/>
              </a:lnSpc>
            </a:pPr>
            <a:r>
              <a:rPr lang="en-CA" sz="2802" smtClean="0">
                <a:solidFill>
                  <a:srgbClr val="FFFF00"/>
                </a:solidFill>
                <a:latin typeface="Times New Roman"/>
                <a:cs typeface="Times New Roman"/>
              </a:rPr>
              <a:t>• About 50% of the brain neurons are associated with</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00"/>
                </a:solidFill>
                <a:latin typeface="Times New Roman"/>
                <a:cs typeface="Times New Roman"/>
              </a:rPr>
              <a:t>vision</a:t>
            </a:r>
          </a:p>
          <a:p>
            <a:pPr>
              <a:lnSpc>
                <a:spcPts val="3400"/>
              </a:lnSpc>
            </a:pPr>
            <a:endParaRPr lang="en-CA" sz="2802">
              <a:solidFill>
                <a:srgbClr val="000000"/>
              </a:solidFill>
            </a:endParaRPr>
          </a:p>
        </p:txBody>
      </p:sp>
      <p:sp>
        <p:nvSpPr>
          <p:cNvPr id="7" name="TextBox 7"/>
          <p:cNvSpPr txBox="1"/>
          <p:nvPr/>
        </p:nvSpPr>
        <p:spPr>
          <a:xfrm>
            <a:off x="330200" y="3962400"/>
            <a:ext cx="8813800" cy="1409700"/>
          </a:xfrm>
          <a:prstGeom prst="rect">
            <a:avLst/>
          </a:prstGeom>
          <a:noFill/>
        </p:spPr>
        <p:txBody>
          <a:bodyPr vert="horz" wrap="none" lIns="0" tIns="0" rIns="0" bIns="0" rtlCol="0">
            <a:spAutoFit/>
          </a:bodyPr>
          <a:lstStyle/>
          <a:p>
            <a:pPr>
              <a:lnSpc>
                <a:spcPts val="3350"/>
              </a:lnSpc>
            </a:pPr>
            <a:r>
              <a:rPr lang="en-CA" sz="2802" smtClean="0">
                <a:solidFill>
                  <a:srgbClr val="FFFF00"/>
                </a:solidFill>
                <a:latin typeface="Times New Roman"/>
                <a:cs typeface="Times New Roman"/>
              </a:rPr>
              <a:t>• The gigabit bandwidth of human eye/visual system</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00"/>
                </a:solidFill>
                <a:latin typeface="Times New Roman"/>
                <a:cs typeface="Times New Roman"/>
              </a:rPr>
              <a:t>permits much faster perception of visual information</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00"/>
                </a:solidFill>
                <a:latin typeface="Times New Roman"/>
                <a:cs typeface="Times New Roman"/>
              </a:rPr>
              <a:t>and identify their spatial relationships than any other</a:t>
            </a:r>
          </a:p>
          <a:p>
            <a:pPr>
              <a:lnSpc>
                <a:spcPts val="3350"/>
              </a:lnSpc>
            </a:pPr>
            <a:endParaRPr lang="en-CA" sz="2802">
              <a:solidFill>
                <a:srgbClr val="000000"/>
              </a:solidFill>
            </a:endParaRPr>
          </a:p>
        </p:txBody>
      </p:sp>
      <p:sp>
        <p:nvSpPr>
          <p:cNvPr id="8" name="TextBox 8"/>
          <p:cNvSpPr txBox="1"/>
          <p:nvPr/>
        </p:nvSpPr>
        <p:spPr>
          <a:xfrm>
            <a:off x="673100" y="5257800"/>
            <a:ext cx="84709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modes</a:t>
            </a:r>
          </a:p>
          <a:p>
            <a:pPr>
              <a:lnSpc>
                <a:spcPts val="3220"/>
              </a:lnSpc>
            </a:pPr>
            <a:endParaRPr lang="en-CA" sz="2804">
              <a:solidFill>
                <a:srgbClr val="000000"/>
              </a:solidFill>
            </a:endParaRPr>
          </a:p>
        </p:txBody>
      </p:sp>
      <p:sp>
        <p:nvSpPr>
          <p:cNvPr id="9" name="TextBox 9"/>
          <p:cNvSpPr txBox="1"/>
          <p:nvPr/>
        </p:nvSpPr>
        <p:spPr>
          <a:xfrm>
            <a:off x="787400" y="57531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Computerized human face recognition</a:t>
            </a:r>
          </a:p>
          <a:p>
            <a:pPr>
              <a:lnSpc>
                <a:spcPts val="2760"/>
              </a:lnSpc>
            </a:pPr>
            <a:endParaRPr lang="en-CA" sz="2400">
              <a:solidFill>
                <a:srgbClr val="00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1"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Graphics Examples: Representation</a:t>
            </a:r>
          </a:p>
          <a:p>
            <a:pPr>
              <a:lnSpc>
                <a:spcPts val="4600"/>
              </a:lnSpc>
            </a:pPr>
            <a:endParaRPr lang="en-CA" sz="4002">
              <a:solidFill>
                <a:srgbClr val="000000"/>
              </a:solidFill>
            </a:endParaRPr>
          </a:p>
        </p:txBody>
      </p:sp>
      <p:sp>
        <p:nvSpPr>
          <p:cNvPr id="3" name="TextBox 3"/>
          <p:cNvSpPr txBox="1"/>
          <p:nvPr/>
        </p:nvSpPr>
        <p:spPr>
          <a:xfrm>
            <a:off x="4318000" y="5207000"/>
            <a:ext cx="4826000" cy="457200"/>
          </a:xfrm>
          <a:prstGeom prst="rect">
            <a:avLst/>
          </a:prstGeom>
          <a:noFill/>
        </p:spPr>
        <p:txBody>
          <a:bodyPr vert="horz" wrap="none" lIns="0" tIns="0" rIns="0" bIns="0" rtlCol="0">
            <a:spAutoFit/>
          </a:bodyPr>
          <a:lstStyle/>
          <a:p>
            <a:pPr>
              <a:lnSpc>
                <a:spcPts val="2760"/>
              </a:lnSpc>
            </a:pPr>
            <a:r>
              <a:rPr lang="en-CA" sz="2400" smtClean="0">
                <a:solidFill>
                  <a:srgbClr val="FFFF66"/>
                </a:solidFill>
                <a:latin typeface="Trebuchet MS"/>
                <a:cs typeface="Trebuchet MS"/>
              </a:rPr>
              <a:t>Points</a:t>
            </a:r>
          </a:p>
          <a:p>
            <a:pPr>
              <a:lnSpc>
                <a:spcPts val="2760"/>
              </a:lnSpc>
            </a:pPr>
            <a:endParaRPr lang="en-CA" sz="2400">
              <a:solidFill>
                <a:srgbClr val="000000"/>
              </a:solidFill>
            </a:endParaRPr>
          </a:p>
        </p:txBody>
      </p:sp>
      <p:sp>
        <p:nvSpPr>
          <p:cNvPr id="4" name="TextBox 4"/>
          <p:cNvSpPr txBox="1"/>
          <p:nvPr/>
        </p:nvSpPr>
        <p:spPr>
          <a:xfrm>
            <a:off x="1231900" y="5549900"/>
            <a:ext cx="7912100" cy="457200"/>
          </a:xfrm>
          <a:prstGeom prst="rect">
            <a:avLst/>
          </a:prstGeom>
          <a:noFill/>
        </p:spPr>
        <p:txBody>
          <a:bodyPr vert="horz" wrap="none" lIns="0" tIns="0" rIns="0" bIns="0" rtlCol="0">
            <a:spAutoFit/>
          </a:bodyPr>
          <a:lstStyle/>
          <a:p>
            <a:pPr>
              <a:lnSpc>
                <a:spcPts val="2160"/>
              </a:lnSpc>
            </a:pPr>
            <a:r>
              <a:rPr lang="en-CA" sz="2400" smtClean="0">
                <a:solidFill>
                  <a:srgbClr val="FFFF66"/>
                </a:solidFill>
                <a:latin typeface="Trebuchet MS"/>
                <a:cs typeface="Trebuchet MS"/>
              </a:rPr>
              <a:t>Images</a:t>
            </a:r>
          </a:p>
          <a:p>
            <a:pPr>
              <a:lnSpc>
                <a:spcPts val="2160"/>
              </a:lnSpc>
            </a:pPr>
            <a:endParaRPr lang="en-CA" sz="2400">
              <a:solidFill>
                <a:srgbClr val="000000"/>
              </a:solidFill>
            </a:endParaRPr>
          </a:p>
        </p:txBody>
      </p:sp>
      <p:sp>
        <p:nvSpPr>
          <p:cNvPr id="5" name="TextBox 5"/>
          <p:cNvSpPr txBox="1"/>
          <p:nvPr/>
        </p:nvSpPr>
        <p:spPr>
          <a:xfrm>
            <a:off x="7213600" y="5829300"/>
            <a:ext cx="1930400" cy="457200"/>
          </a:xfrm>
          <a:prstGeom prst="rect">
            <a:avLst/>
          </a:prstGeom>
          <a:noFill/>
        </p:spPr>
        <p:txBody>
          <a:bodyPr vert="horz" wrap="none" lIns="0" tIns="0" rIns="0" bIns="0" rtlCol="0">
            <a:spAutoFit/>
          </a:bodyPr>
          <a:lstStyle/>
          <a:p>
            <a:pPr>
              <a:lnSpc>
                <a:spcPts val="2375"/>
              </a:lnSpc>
            </a:pPr>
            <a:r>
              <a:rPr lang="en-CA" sz="2400" smtClean="0">
                <a:solidFill>
                  <a:srgbClr val="FFFF66"/>
                </a:solidFill>
                <a:latin typeface="Trebuchet MS"/>
                <a:cs typeface="Trebuchet MS"/>
              </a:rPr>
              <a:t>Volumes</a:t>
            </a:r>
          </a:p>
          <a:p>
            <a:pPr>
              <a:lnSpc>
                <a:spcPts val="2375"/>
              </a:lnSpc>
            </a:pPr>
            <a:endParaRPr lang="en-CA" sz="2400">
              <a:solidFill>
                <a:srgbClr val="00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More Examples</a:t>
            </a:r>
          </a:p>
          <a:p>
            <a:pPr>
              <a:lnSpc>
                <a:spcPts val="5060"/>
              </a:lnSpc>
            </a:pPr>
            <a:endParaRPr lang="en-CA" sz="4397">
              <a:solidFill>
                <a:srgbClr val="000000"/>
              </a:solidFill>
            </a:endParaRPr>
          </a:p>
        </p:txBody>
      </p:sp>
      <p:sp>
        <p:nvSpPr>
          <p:cNvPr id="3" name="TextBox 3"/>
          <p:cNvSpPr txBox="1"/>
          <p:nvPr/>
        </p:nvSpPr>
        <p:spPr>
          <a:xfrm>
            <a:off x="330200" y="1574800"/>
            <a:ext cx="8813800" cy="1130300"/>
          </a:xfrm>
          <a:prstGeom prst="rect">
            <a:avLst/>
          </a:prstGeom>
          <a:noFill/>
        </p:spPr>
        <p:txBody>
          <a:bodyPr vert="horz" wrap="none" lIns="0" tIns="0" rIns="0" bIns="0" rtlCol="0">
            <a:spAutoFit/>
          </a:bodyPr>
          <a:lstStyle/>
          <a:p>
            <a:pPr>
              <a:lnSpc>
                <a:spcPts val="3800"/>
              </a:lnSpc>
            </a:pPr>
            <a:r>
              <a:rPr lang="en-CA" sz="3197" smtClean="0">
                <a:solidFill>
                  <a:srgbClr val="FFFF00"/>
                </a:solidFill>
                <a:latin typeface="Times New Roman"/>
                <a:cs typeface="Times New Roman"/>
              </a:rPr>
              <a:t>• Medical Imaging, geometry processing, physical</a:t>
            </a:r>
            <a:r>
              <a:rPr lang="en-CA" sz="3197" smtClean="0">
                <a:solidFill>
                  <a:srgbClr val="000000"/>
                </a:solidFill>
                <a:latin typeface="Times New Roman"/>
              </a:rPr>
              <a:t/>
            </a:r>
            <a:br>
              <a:rPr lang="en-CA" sz="3197" smtClean="0">
                <a:solidFill>
                  <a:srgbClr val="000000"/>
                </a:solidFill>
                <a:latin typeface="Times New Roman"/>
              </a:rPr>
            </a:br>
            <a:r>
              <a:rPr lang="en-CA" sz="3197" smtClean="0">
                <a:solidFill>
                  <a:srgbClr val="FFFF00"/>
                </a:solidFill>
                <a:latin typeface="Times New Roman"/>
                <a:cs typeface="Times New Roman"/>
              </a:rPr>
              <a:t>simulation</a:t>
            </a:r>
          </a:p>
          <a:p>
            <a:pPr>
              <a:lnSpc>
                <a:spcPts val="3800"/>
              </a:lnSpc>
            </a:pPr>
            <a:endParaRPr lang="en-CA" sz="3197">
              <a:solidFill>
                <a:srgbClr val="000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Terrain Modeling and Rendering</a:t>
            </a:r>
          </a:p>
          <a:p>
            <a:pPr>
              <a:lnSpc>
                <a:spcPts val="5060"/>
              </a:lnSpc>
            </a:pPr>
            <a:endParaRPr lang="en-CA" sz="4397">
              <a:solidFill>
                <a:srgbClr val="00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Medicine and Health-care</a:t>
            </a:r>
          </a:p>
          <a:p>
            <a:pPr>
              <a:lnSpc>
                <a:spcPts val="5060"/>
              </a:lnSpc>
            </a:pPr>
            <a:endParaRPr lang="en-CA" sz="4397">
              <a:solidFill>
                <a:srgbClr val="00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Virtual Environment</a:t>
            </a:r>
          </a:p>
          <a:p>
            <a:pPr>
              <a:lnSpc>
                <a:spcPts val="5060"/>
              </a:lnSpc>
            </a:pPr>
            <a:endParaRPr lang="en-CA" sz="4397">
              <a:solidFill>
                <a:srgbClr val="000000"/>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National Security</a:t>
            </a:r>
          </a:p>
          <a:p>
            <a:pPr>
              <a:lnSpc>
                <a:spcPts val="5060"/>
              </a:lnSpc>
            </a:pPr>
            <a:endParaRPr lang="en-CA" sz="4397">
              <a:solidFill>
                <a:srgbClr val="00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Network Graphics</a:t>
            </a:r>
          </a:p>
          <a:p>
            <a:pPr>
              <a:lnSpc>
                <a:spcPts val="5060"/>
              </a:lnSpc>
            </a:pPr>
            <a:endParaRPr lang="en-CA" sz="4397">
              <a:solidFill>
                <a:srgbClr val="000000"/>
              </a:solidFill>
            </a:endParaRPr>
          </a:p>
        </p:txBody>
      </p:sp>
      <p:sp>
        <p:nvSpPr>
          <p:cNvPr id="3" name="TextBox 3"/>
          <p:cNvSpPr txBox="1"/>
          <p:nvPr/>
        </p:nvSpPr>
        <p:spPr>
          <a:xfrm>
            <a:off x="3492500" y="2717800"/>
            <a:ext cx="5651500" cy="457200"/>
          </a:xfrm>
          <a:prstGeom prst="rect">
            <a:avLst/>
          </a:prstGeom>
          <a:noFill/>
        </p:spPr>
        <p:txBody>
          <a:bodyPr vert="horz" wrap="none" lIns="0" tIns="0" rIns="0" bIns="0" rtlCol="0">
            <a:spAutoFit/>
          </a:bodyPr>
          <a:lstStyle/>
          <a:p>
            <a:pPr>
              <a:lnSpc>
                <a:spcPts val="2760"/>
              </a:lnSpc>
            </a:pPr>
            <a:r>
              <a:rPr lang="en-CA" sz="2400" smtClean="0">
                <a:solidFill>
                  <a:srgbClr val="FFFF66"/>
                </a:solidFill>
                <a:latin typeface="Trebuchet MS"/>
                <a:cs typeface="Trebuchet MS"/>
              </a:rPr>
              <a:t>3D Advertisement</a:t>
            </a:r>
          </a:p>
          <a:p>
            <a:pPr>
              <a:lnSpc>
                <a:spcPts val="2760"/>
              </a:lnSpc>
            </a:pPr>
            <a:endParaRPr lang="en-CA" sz="2400">
              <a:solidFill>
                <a:srgbClr val="000000"/>
              </a:solidFill>
            </a:endParaRPr>
          </a:p>
        </p:txBody>
      </p:sp>
      <p:sp>
        <p:nvSpPr>
          <p:cNvPr id="4" name="TextBox 4"/>
          <p:cNvSpPr txBox="1"/>
          <p:nvPr/>
        </p:nvSpPr>
        <p:spPr>
          <a:xfrm>
            <a:off x="698500" y="4394200"/>
            <a:ext cx="6527800" cy="482600"/>
          </a:xfrm>
          <a:prstGeom prst="rect">
            <a:avLst/>
          </a:prstGeom>
          <a:noFill/>
        </p:spPr>
        <p:txBody>
          <a:bodyPr vert="horz" wrap="none" lIns="0" tIns="0" rIns="0" bIns="0" rtlCol="0">
            <a:spAutoFit/>
          </a:bodyPr>
          <a:lstStyle/>
          <a:p>
            <a:pPr>
              <a:lnSpc>
                <a:spcPts val="2700"/>
              </a:lnSpc>
              <a:tabLst>
                <a:tab pos="2882900" algn="l"/>
              </a:tabLst>
            </a:pPr>
            <a:r>
              <a:rPr lang="en-CA" sz="2400" smtClean="0">
                <a:solidFill>
                  <a:srgbClr val="FFFF66"/>
                </a:solidFill>
                <a:latin typeface="Trebuchet MS"/>
                <a:cs typeface="Trebuchet MS"/>
              </a:rPr>
              <a:t>Server	Virtual Museum</a:t>
            </a:r>
          </a:p>
          <a:p>
            <a:pPr>
              <a:lnSpc>
                <a:spcPts val="2760"/>
              </a:lnSpc>
            </a:pPr>
            <a:endParaRPr lang="en-CA" sz="2400">
              <a:solidFill>
                <a:srgbClr val="000000"/>
              </a:solidFill>
            </a:endParaRPr>
          </a:p>
        </p:txBody>
      </p:sp>
      <p:sp>
        <p:nvSpPr>
          <p:cNvPr id="5" name="TextBox 5"/>
          <p:cNvSpPr txBox="1"/>
          <p:nvPr/>
        </p:nvSpPr>
        <p:spPr>
          <a:xfrm>
            <a:off x="3302000" y="5994400"/>
            <a:ext cx="3924300" cy="508000"/>
          </a:xfrm>
          <a:prstGeom prst="rect">
            <a:avLst/>
          </a:prstGeom>
          <a:noFill/>
        </p:spPr>
        <p:txBody>
          <a:bodyPr vert="horz" wrap="none" lIns="0" tIns="0" rIns="0" bIns="0" rtlCol="0">
            <a:spAutoFit/>
          </a:bodyPr>
          <a:lstStyle/>
          <a:p>
            <a:pPr>
              <a:lnSpc>
                <a:spcPts val="2700"/>
              </a:lnSpc>
            </a:pPr>
            <a:r>
              <a:rPr lang="en-CA" sz="2400" smtClean="0">
                <a:solidFill>
                  <a:srgbClr val="FFFF66"/>
                </a:solidFill>
                <a:latin typeface="Trebuchet MS"/>
                <a:cs typeface="Trebuchet MS"/>
              </a:rPr>
              <a:t>Live Sports Broadcast</a:t>
            </a:r>
          </a:p>
          <a:p>
            <a:pPr>
              <a:lnSpc>
                <a:spcPts val="2760"/>
              </a:lnSpc>
            </a:pPr>
            <a:endParaRPr lang="en-CA" sz="2400">
              <a:solidFill>
                <a:srgbClr val="000000"/>
              </a:solidFill>
            </a:endParaRPr>
          </a:p>
        </p:txBody>
      </p:sp>
      <p:sp>
        <p:nvSpPr>
          <p:cNvPr id="6" name="TextBox 6"/>
          <p:cNvSpPr txBox="1"/>
          <p:nvPr/>
        </p:nvSpPr>
        <p:spPr>
          <a:xfrm>
            <a:off x="7340600" y="4279900"/>
            <a:ext cx="1689100" cy="508000"/>
          </a:xfrm>
          <a:prstGeom prst="rect">
            <a:avLst/>
          </a:prstGeom>
          <a:noFill/>
        </p:spPr>
        <p:txBody>
          <a:bodyPr vert="horz" wrap="none" lIns="0" tIns="0" rIns="0" bIns="0" rtlCol="0">
            <a:spAutoFit/>
          </a:bodyPr>
          <a:lstStyle/>
          <a:p>
            <a:pPr>
              <a:lnSpc>
                <a:spcPts val="2700"/>
              </a:lnSpc>
            </a:pPr>
            <a:r>
              <a:rPr lang="en-CA" sz="2400" smtClean="0">
                <a:solidFill>
                  <a:srgbClr val="FFFF66"/>
                </a:solidFill>
                <a:latin typeface="Trebuchet MS"/>
                <a:cs typeface="Trebuchet MS"/>
              </a:rPr>
              <a:t>Client</a:t>
            </a:r>
          </a:p>
          <a:p>
            <a:pPr>
              <a:lnSpc>
                <a:spcPts val="2760"/>
              </a:lnSpc>
            </a:pPr>
            <a:endParaRPr lang="en-CA" sz="2400">
              <a:solidFill>
                <a:srgbClr val="00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5" name="TextBox 5"/>
          <p:cNvSpPr txBox="1"/>
          <p:nvPr/>
        </p:nvSpPr>
        <p:spPr>
          <a:xfrm>
            <a:off x="304800" y="381000"/>
            <a:ext cx="5468292" cy="723147"/>
          </a:xfrm>
          <a:prstGeom prst="rect">
            <a:avLst/>
          </a:prstGeom>
          <a:noFill/>
        </p:spPr>
        <p:txBody>
          <a:bodyPr vert="horz" wrap="none" lIns="0" tIns="0" rIns="0" bIns="0" rtlCol="0">
            <a:spAutoFit/>
          </a:bodyPr>
          <a:lstStyle/>
          <a:p>
            <a:pPr>
              <a:lnSpc>
                <a:spcPts val="2760"/>
              </a:lnSpc>
            </a:pPr>
            <a:r>
              <a:rPr lang="en-CA" sz="2800" dirty="0" smtClean="0">
                <a:solidFill>
                  <a:srgbClr val="FFFF00"/>
                </a:solidFill>
                <a:latin typeface="Times New Roman"/>
                <a:cs typeface="Times New Roman"/>
              </a:rPr>
              <a:t>• A picture is worth a thousand words.</a:t>
            </a:r>
          </a:p>
          <a:p>
            <a:pPr>
              <a:lnSpc>
                <a:spcPts val="2760"/>
              </a:lnSpc>
            </a:pPr>
            <a:endParaRPr lang="en-CA" sz="2800" dirty="0">
              <a:solidFill>
                <a:srgbClr val="FFFF00"/>
              </a:solidFill>
            </a:endParaRPr>
          </a:p>
        </p:txBody>
      </p:sp>
      <p:sp>
        <p:nvSpPr>
          <p:cNvPr id="6" name="TextBox 6"/>
          <p:cNvSpPr txBox="1"/>
          <p:nvPr/>
        </p:nvSpPr>
        <p:spPr>
          <a:xfrm>
            <a:off x="5105400" y="990600"/>
            <a:ext cx="3251200" cy="457200"/>
          </a:xfrm>
          <a:prstGeom prst="rect">
            <a:avLst/>
          </a:prstGeom>
          <a:noFill/>
        </p:spPr>
        <p:txBody>
          <a:bodyPr vert="horz" wrap="none" lIns="0" tIns="0" rIns="0" bIns="0" rtlCol="0">
            <a:spAutoFit/>
          </a:bodyPr>
          <a:lstStyle/>
          <a:p>
            <a:pPr>
              <a:lnSpc>
                <a:spcPts val="2760"/>
              </a:lnSpc>
            </a:pPr>
            <a:r>
              <a:rPr lang="en-CA" sz="2400" dirty="0" smtClean="0">
                <a:solidFill>
                  <a:srgbClr val="FFFF00"/>
                </a:solidFill>
                <a:latin typeface="Times New Roman"/>
                <a:cs typeface="Times New Roman"/>
              </a:rPr>
              <a:t>- Chinese Proverb</a:t>
            </a:r>
          </a:p>
          <a:p>
            <a:pPr>
              <a:lnSpc>
                <a:spcPts val="2760"/>
              </a:lnSpc>
            </a:pPr>
            <a:endParaRPr lang="en-CA" sz="2400" dirty="0">
              <a:solidFill>
                <a:srgbClr val="000000"/>
              </a:solidFill>
            </a:endParaRPr>
          </a:p>
        </p:txBody>
      </p:sp>
      <p:sp>
        <p:nvSpPr>
          <p:cNvPr id="7" name="TextBox 7"/>
          <p:cNvSpPr txBox="1"/>
          <p:nvPr/>
        </p:nvSpPr>
        <p:spPr>
          <a:xfrm>
            <a:off x="304800" y="2356247"/>
            <a:ext cx="3733800" cy="615553"/>
          </a:xfrm>
          <a:prstGeom prst="rect">
            <a:avLst/>
          </a:prstGeom>
          <a:noFill/>
        </p:spPr>
        <p:txBody>
          <a:bodyPr vert="horz" wrap="square" lIns="0" tIns="0" rIns="0" bIns="0" rtlCol="0">
            <a:spAutoFit/>
          </a:bodyPr>
          <a:lstStyle/>
          <a:p>
            <a:pPr>
              <a:lnSpc>
                <a:spcPts val="1610"/>
              </a:lnSpc>
            </a:pPr>
            <a:r>
              <a:rPr lang="en-CA" sz="1407" b="1" dirty="0" smtClean="0">
                <a:solidFill>
                  <a:srgbClr val="FFFFFF"/>
                </a:solidFill>
                <a:latin typeface="Times New Roman Bold"/>
                <a:cs typeface="Times New Roman Bold"/>
              </a:rPr>
              <a:t>1000 words (or just 94 words), many letters though…</a:t>
            </a:r>
          </a:p>
          <a:p>
            <a:pPr>
              <a:lnSpc>
                <a:spcPts val="1610"/>
              </a:lnSpc>
            </a:pPr>
            <a:endParaRPr lang="en-CA" sz="1397" dirty="0">
              <a:solidFill>
                <a:srgbClr val="000000"/>
              </a:solidFill>
            </a:endParaRPr>
          </a:p>
        </p:txBody>
      </p:sp>
      <p:grpSp>
        <p:nvGrpSpPr>
          <p:cNvPr id="11" name="Group 10"/>
          <p:cNvGrpSpPr/>
          <p:nvPr/>
        </p:nvGrpSpPr>
        <p:grpSpPr>
          <a:xfrm>
            <a:off x="4267200" y="1752600"/>
            <a:ext cx="4876800" cy="5087005"/>
            <a:chOff x="4267200" y="4038600"/>
            <a:chExt cx="4572000" cy="5087005"/>
          </a:xfrm>
        </p:grpSpPr>
        <p:sp>
          <p:nvSpPr>
            <p:cNvPr id="8" name="TextBox 8"/>
            <p:cNvSpPr txBox="1"/>
            <p:nvPr/>
          </p:nvSpPr>
          <p:spPr>
            <a:xfrm>
              <a:off x="4267200" y="4038600"/>
              <a:ext cx="4546600" cy="677108"/>
            </a:xfrm>
            <a:prstGeom prst="rect">
              <a:avLst/>
            </a:prstGeom>
            <a:noFill/>
          </p:spPr>
          <p:txBody>
            <a:bodyPr vert="horz" wrap="square" lIns="0" tIns="0" rIns="0" bIns="0" rtlCol="0">
              <a:spAutoFit/>
            </a:bodyPr>
            <a:lstStyle/>
            <a:p>
              <a:r>
                <a:rPr lang="en-CA" sz="2200" b="1" dirty="0">
                  <a:solidFill>
                    <a:schemeClr val="bg1"/>
                  </a:solidFill>
                  <a:cs typeface="Times New Roman Bold"/>
                </a:rPr>
                <a:t>It looks like a swirl. There are smaller swirls at </a:t>
              </a:r>
              <a:r>
                <a:rPr lang="en-CA" sz="2200" b="1" dirty="0" smtClean="0">
                  <a:solidFill>
                    <a:schemeClr val="bg1"/>
                  </a:solidFill>
                  <a:cs typeface="Times New Roman Bold"/>
                </a:rPr>
                <a:t>the </a:t>
              </a:r>
              <a:r>
                <a:rPr lang="en-CA" sz="2200" b="1" dirty="0">
                  <a:solidFill>
                    <a:schemeClr val="bg1"/>
                  </a:solidFill>
                  <a:cs typeface="Times New Roman Bold"/>
                </a:rPr>
                <a:t>edges. </a:t>
              </a:r>
            </a:p>
            <a:p>
              <a:endParaRPr lang="en-CA" sz="2200" b="1" dirty="0">
                <a:solidFill>
                  <a:schemeClr val="bg1"/>
                </a:solidFill>
                <a:cs typeface="Times New Roman Bold"/>
              </a:endParaRPr>
            </a:p>
          </p:txBody>
        </p:sp>
        <p:sp>
          <p:nvSpPr>
            <p:cNvPr id="9" name="TextBox 9"/>
            <p:cNvSpPr txBox="1"/>
            <p:nvPr/>
          </p:nvSpPr>
          <p:spPr>
            <a:xfrm>
              <a:off x="4267200" y="4724400"/>
              <a:ext cx="4572000" cy="4401205"/>
            </a:xfrm>
            <a:prstGeom prst="rect">
              <a:avLst/>
            </a:prstGeom>
            <a:noFill/>
          </p:spPr>
          <p:txBody>
            <a:bodyPr vert="horz" wrap="square" lIns="0" tIns="0" rIns="0" bIns="0" rtlCol="0">
              <a:spAutoFit/>
            </a:bodyPr>
            <a:lstStyle/>
            <a:p>
              <a:r>
                <a:rPr lang="en-CA" sz="2200" b="1" dirty="0" smtClean="0">
                  <a:solidFill>
                    <a:schemeClr val="bg1"/>
                  </a:solidFill>
                  <a:cs typeface="Times New Roman Bold"/>
                </a:rPr>
                <a:t>It has different shades of red at the outside, and is mostly green at the inside. The smaller swirls have purple highlights. The green has also different shades.</a:t>
              </a:r>
              <a:r>
                <a:rPr lang="en-CA" sz="2200" dirty="0" smtClean="0">
                  <a:solidFill>
                    <a:schemeClr val="bg1"/>
                  </a:solidFill>
                </a:rPr>
                <a:t/>
              </a:r>
              <a:br>
                <a:rPr lang="en-CA" sz="2200" dirty="0" smtClean="0">
                  <a:solidFill>
                    <a:schemeClr val="bg1"/>
                  </a:solidFill>
                </a:rPr>
              </a:br>
              <a:r>
                <a:rPr lang="en-CA" sz="2200" b="1" dirty="0" smtClean="0">
                  <a:solidFill>
                    <a:schemeClr val="bg1"/>
                  </a:solidFill>
                  <a:cs typeface="Times New Roman Bold"/>
                </a:rPr>
                <a:t>Each small swirl is composed of even smaller ones. The swirls go clockwise. Inside the object, there are also red highlights. Those have different shades of red also. The green shades vary in a fan, while the purple ones are more </a:t>
              </a:r>
              <a:r>
                <a:rPr lang="en-CA" sz="2200" b="1" dirty="0" err="1" smtClean="0">
                  <a:solidFill>
                    <a:schemeClr val="bg1"/>
                  </a:solidFill>
                  <a:cs typeface="Times New Roman Bold"/>
                </a:rPr>
                <a:t>uni</a:t>
              </a:r>
              <a:r>
                <a:rPr lang="en-CA" sz="2200" b="1" dirty="0" smtClean="0">
                  <a:solidFill>
                    <a:schemeClr val="bg1"/>
                  </a:solidFill>
                  <a:cs typeface="Times New Roman Bold"/>
                </a:rPr>
                <a:t>-color. The green shades get darker towards the outside of the fan …</a:t>
              </a:r>
            </a:p>
            <a:p>
              <a:endParaRPr lang="en-CA" sz="2200" dirty="0">
                <a:solidFill>
                  <a:schemeClr val="bg1"/>
                </a:solidFill>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Wireless Graphics</a:t>
            </a:r>
          </a:p>
          <a:p>
            <a:pPr>
              <a:lnSpc>
                <a:spcPts val="5060"/>
              </a:lnSpc>
            </a:pPr>
            <a:endParaRPr lang="en-CA" sz="4397">
              <a:solidFill>
                <a:srgbClr val="000000"/>
              </a:solidFil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152400" y="457200"/>
            <a:ext cx="8991600" cy="629211"/>
          </a:xfrm>
          <a:prstGeom prst="rect">
            <a:avLst/>
          </a:prstGeom>
          <a:noFill/>
        </p:spPr>
        <p:txBody>
          <a:bodyPr vert="horz" wrap="square" lIns="0" tIns="0" rIns="0" bIns="0" rtlCol="0">
            <a:spAutoFit/>
          </a:bodyPr>
          <a:lstStyle/>
          <a:p>
            <a:pPr>
              <a:lnSpc>
                <a:spcPts val="5200"/>
              </a:lnSpc>
            </a:pPr>
            <a:r>
              <a:rPr lang="en-CA" sz="3200" dirty="0" smtClean="0">
                <a:solidFill>
                  <a:srgbClr val="FFFF00"/>
                </a:solidFill>
                <a:latin typeface="Tahoma"/>
                <a:cs typeface="Tahoma"/>
              </a:rPr>
              <a:t>Case </a:t>
            </a:r>
            <a:r>
              <a:rPr lang="en-CA" sz="3200" dirty="0" err="1" smtClean="0">
                <a:solidFill>
                  <a:srgbClr val="FFFF00"/>
                </a:solidFill>
                <a:latin typeface="Tahoma"/>
                <a:cs typeface="Tahoma"/>
              </a:rPr>
              <a:t>Studies</a:t>
            </a:r>
            <a:r>
              <a:rPr lang="en-CA" sz="4000" dirty="0" err="1" smtClean="0">
                <a:solidFill>
                  <a:srgbClr val="FFFF00"/>
                </a:solidFill>
                <a:latin typeface="Tahoma"/>
                <a:cs typeface="Tahoma"/>
              </a:rPr>
              <a:t>:Simulation</a:t>
            </a:r>
            <a:r>
              <a:rPr lang="en-CA" sz="4000" dirty="0" smtClean="0">
                <a:solidFill>
                  <a:srgbClr val="FFFF00"/>
                </a:solidFill>
                <a:latin typeface="Tahoma"/>
                <a:cs typeface="Tahoma"/>
              </a:rPr>
              <a:t> of Bubble Flow</a:t>
            </a:r>
            <a:endParaRPr lang="en-CA" sz="4000" dirty="0">
              <a:solidFill>
                <a:srgbClr val="000000"/>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50800"/>
            <a:ext cx="8813800" cy="1549400"/>
          </a:xfrm>
          <a:prstGeom prst="rect">
            <a:avLst/>
          </a:prstGeom>
          <a:noFill/>
        </p:spPr>
        <p:txBody>
          <a:bodyPr vert="horz" wrap="none" lIns="0" tIns="0" rIns="0" bIns="0" rtlCol="0">
            <a:spAutoFit/>
          </a:bodyPr>
          <a:lstStyle/>
          <a:p>
            <a:pPr>
              <a:lnSpc>
                <a:spcPts val="5200"/>
              </a:lnSpc>
            </a:pPr>
            <a:r>
              <a:rPr lang="en-CA" sz="4397" smtClean="0">
                <a:solidFill>
                  <a:srgbClr val="FFFF00"/>
                </a:solidFill>
                <a:latin typeface="Tahoma"/>
                <a:cs typeface="Tahoma"/>
              </a:rPr>
              <a:t>Geometry Synthesis of Human</a:t>
            </a:r>
            <a:r>
              <a:rPr lang="en-CA" sz="4397" smtClean="0">
                <a:solidFill>
                  <a:srgbClr val="000000"/>
                </a:solidFill>
                <a:latin typeface="Times New Roman"/>
              </a:rPr>
              <a:t/>
            </a:r>
            <a:br>
              <a:rPr lang="en-CA" sz="4397" smtClean="0">
                <a:solidFill>
                  <a:srgbClr val="000000"/>
                </a:solidFill>
                <a:latin typeface="Times New Roman"/>
              </a:rPr>
            </a:br>
            <a:r>
              <a:rPr lang="en-CA" sz="4397" smtClean="0">
                <a:solidFill>
                  <a:srgbClr val="FFFF00"/>
                </a:solidFill>
                <a:latin typeface="Tahoma"/>
                <a:cs typeface="Tahoma"/>
              </a:rPr>
              <a:t>Hair</a:t>
            </a:r>
          </a:p>
          <a:p>
            <a:pPr>
              <a:lnSpc>
                <a:spcPts val="5200"/>
              </a:lnSpc>
            </a:pPr>
            <a:endParaRPr lang="en-CA" sz="4397">
              <a:solidFill>
                <a:srgbClr val="00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Tree Simulation</a:t>
            </a:r>
          </a:p>
          <a:p>
            <a:pPr>
              <a:lnSpc>
                <a:spcPts val="5060"/>
              </a:lnSpc>
            </a:pPr>
            <a:endParaRPr lang="en-CA" sz="4397">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50800"/>
            <a:ext cx="8813800" cy="2000548"/>
          </a:xfrm>
          <a:prstGeom prst="rect">
            <a:avLst/>
          </a:prstGeom>
          <a:noFill/>
        </p:spPr>
        <p:txBody>
          <a:bodyPr vert="horz" wrap="square" lIns="0" tIns="0" rIns="0" bIns="0" rtlCol="0">
            <a:spAutoFit/>
          </a:bodyPr>
          <a:lstStyle/>
          <a:p>
            <a:pPr>
              <a:lnSpc>
                <a:spcPts val="5200"/>
              </a:lnSpc>
            </a:pPr>
            <a:r>
              <a:rPr lang="en-CA" sz="4400" dirty="0" smtClean="0">
                <a:solidFill>
                  <a:srgbClr val="FFFF00"/>
                </a:solidFill>
                <a:latin typeface="Tahoma"/>
                <a:cs typeface="Tahoma"/>
              </a:rPr>
              <a:t>Facial Expression Acquisition and</a:t>
            </a:r>
            <a:r>
              <a:rPr lang="en-CA" sz="4400" dirty="0" smtClean="0">
                <a:solidFill>
                  <a:srgbClr val="000000"/>
                </a:solidFill>
                <a:latin typeface="Times New Roman"/>
              </a:rPr>
              <a:t/>
            </a:r>
            <a:br>
              <a:rPr lang="en-CA" sz="4400" dirty="0" smtClean="0">
                <a:solidFill>
                  <a:srgbClr val="000000"/>
                </a:solidFill>
                <a:latin typeface="Times New Roman"/>
              </a:rPr>
            </a:br>
            <a:r>
              <a:rPr lang="en-CA" sz="4400" dirty="0" smtClean="0">
                <a:solidFill>
                  <a:srgbClr val="FFFF00"/>
                </a:solidFill>
                <a:latin typeface="Tahoma"/>
                <a:cs typeface="Tahoma"/>
              </a:rPr>
              <a:t>Synthesis</a:t>
            </a:r>
          </a:p>
          <a:p>
            <a:pPr>
              <a:lnSpc>
                <a:spcPts val="5200"/>
              </a:lnSpc>
            </a:pPr>
            <a:endParaRPr lang="en-CA" sz="4400" dirty="0">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Non-Photorealistic Rendering</a:t>
            </a:r>
          </a:p>
          <a:p>
            <a:pPr>
              <a:lnSpc>
                <a:spcPts val="5060"/>
              </a:lnSpc>
            </a:pPr>
            <a:endParaRPr lang="en-CA" sz="4397">
              <a:solidFill>
                <a:srgbClr val="000000"/>
              </a:solidFill>
            </a:endParaRPr>
          </a:p>
        </p:txBody>
      </p:sp>
      <p:sp>
        <p:nvSpPr>
          <p:cNvPr id="4" name="TextBox 4"/>
          <p:cNvSpPr txBox="1"/>
          <p:nvPr/>
        </p:nvSpPr>
        <p:spPr>
          <a:xfrm>
            <a:off x="7543800" y="6426200"/>
            <a:ext cx="342900" cy="254000"/>
          </a:xfrm>
          <a:prstGeom prst="rect">
            <a:avLst/>
          </a:prstGeom>
          <a:noFill/>
        </p:spPr>
        <p:txBody>
          <a:bodyPr vert="horz" wrap="none" lIns="0" tIns="0" rIns="0" bIns="0" rtlCol="0">
            <a:spAutoFit/>
          </a:bodyPr>
          <a:lstStyle/>
          <a:p>
            <a:pPr>
              <a:lnSpc>
                <a:spcPts val="1610"/>
              </a:lnSpc>
            </a:pPr>
            <a:r>
              <a:rPr lang="en-CA" sz="1188" spc="-10" smtClean="0">
                <a:solidFill>
                  <a:srgbClr val="FFFFFF"/>
                </a:solidFill>
                <a:latin typeface="Times New Roman"/>
                <a:cs typeface="Times New Roman"/>
              </a:rPr>
              <a:t>S</a:t>
            </a:r>
          </a:p>
          <a:p>
            <a:pPr>
              <a:lnSpc>
                <a:spcPts val="1610"/>
              </a:lnSpc>
            </a:pPr>
            <a:endParaRPr lang="en-CA" sz="1188" spc="-10" smtClean="0">
              <a:solidFill>
                <a:srgbClr val="FFFFFF"/>
              </a:solidFill>
              <a:latin typeface="Times New Roman"/>
              <a:cs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Collision Handling</a:t>
            </a:r>
          </a:p>
          <a:p>
            <a:pPr>
              <a:lnSpc>
                <a:spcPts val="5060"/>
              </a:lnSpc>
            </a:pPr>
            <a:endParaRPr lang="en-CA" sz="4397">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Shape Deformation</a:t>
            </a:r>
          </a:p>
          <a:p>
            <a:pPr>
              <a:lnSpc>
                <a:spcPts val="5060"/>
              </a:lnSpc>
            </a:pPr>
            <a:endParaRPr lang="en-CA" sz="4397">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Shape Matching</a:t>
            </a:r>
          </a:p>
          <a:p>
            <a:pPr>
              <a:lnSpc>
                <a:spcPts val="5060"/>
              </a:lnSpc>
            </a:pPr>
            <a:endParaRPr lang="en-CA" sz="4397">
              <a:solidFill>
                <a:srgbClr val="0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Urban Modeling</a:t>
            </a:r>
          </a:p>
          <a:p>
            <a:pPr>
              <a:lnSpc>
                <a:spcPts val="5060"/>
              </a:lnSpc>
            </a:pPr>
            <a:endParaRPr lang="en-CA" sz="4397">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20" name="TextBox 2"/>
          <p:cNvSpPr txBox="1"/>
          <p:nvPr/>
        </p:nvSpPr>
        <p:spPr>
          <a:xfrm>
            <a:off x="330200" y="381000"/>
            <a:ext cx="8813800" cy="812800"/>
          </a:xfrm>
          <a:prstGeom prst="rect">
            <a:avLst/>
          </a:prstGeom>
          <a:noFill/>
        </p:spPr>
        <p:txBody>
          <a:bodyPr vert="horz" wrap="none" lIns="0" tIns="0" rIns="0" bIns="0" rtlCol="0">
            <a:spAutoFit/>
          </a:bodyPr>
          <a:lstStyle/>
          <a:p>
            <a:pPr>
              <a:lnSpc>
                <a:spcPts val="5060"/>
              </a:lnSpc>
            </a:pPr>
            <a:r>
              <a:rPr lang="en-CA" sz="4397" dirty="0" smtClean="0">
                <a:solidFill>
                  <a:srgbClr val="FFFF00"/>
                </a:solidFill>
                <a:latin typeface="Tahoma"/>
                <a:cs typeface="Tahoma"/>
              </a:rPr>
              <a:t>Computer Graphics Definition</a:t>
            </a:r>
          </a:p>
          <a:p>
            <a:pPr>
              <a:lnSpc>
                <a:spcPts val="5060"/>
              </a:lnSpc>
            </a:pPr>
            <a:endParaRPr lang="en-CA" sz="4397" dirty="0">
              <a:solidFill>
                <a:srgbClr val="000000"/>
              </a:solidFill>
            </a:endParaRPr>
          </a:p>
        </p:txBody>
      </p:sp>
      <p:grpSp>
        <p:nvGrpSpPr>
          <p:cNvPr id="21" name="Group 20"/>
          <p:cNvGrpSpPr/>
          <p:nvPr/>
        </p:nvGrpSpPr>
        <p:grpSpPr>
          <a:xfrm>
            <a:off x="228600" y="1523999"/>
            <a:ext cx="8661400" cy="5334001"/>
            <a:chOff x="330200" y="1511300"/>
            <a:chExt cx="8813800" cy="4853708"/>
          </a:xfrm>
        </p:grpSpPr>
        <p:sp>
          <p:nvSpPr>
            <p:cNvPr id="3" name="TextBox 3"/>
            <p:cNvSpPr txBox="1"/>
            <p:nvPr/>
          </p:nvSpPr>
          <p:spPr>
            <a:xfrm>
              <a:off x="330200" y="1511300"/>
              <a:ext cx="8813800" cy="457200"/>
            </a:xfrm>
            <a:prstGeom prst="rect">
              <a:avLst/>
            </a:prstGeom>
            <a:noFill/>
          </p:spPr>
          <p:txBody>
            <a:bodyPr vert="horz" wrap="none" lIns="0" tIns="0" rIns="0" bIns="0" rtlCol="0">
              <a:spAutoFit/>
            </a:bodyPr>
            <a:lstStyle/>
            <a:p>
              <a:pPr>
                <a:lnSpc>
                  <a:spcPts val="2760"/>
                </a:lnSpc>
              </a:pPr>
              <a:r>
                <a:rPr lang="en-CA" sz="2400" dirty="0" smtClean="0">
                  <a:solidFill>
                    <a:srgbClr val="FFFF00"/>
                  </a:solidFill>
                  <a:latin typeface="Times New Roman"/>
                  <a:cs typeface="Times New Roman"/>
                </a:rPr>
                <a:t>• What is Computer Graphics?</a:t>
              </a:r>
            </a:p>
            <a:p>
              <a:pPr>
                <a:lnSpc>
                  <a:spcPts val="2760"/>
                </a:lnSpc>
              </a:pPr>
              <a:endParaRPr lang="en-CA" sz="2400" dirty="0">
                <a:solidFill>
                  <a:srgbClr val="000000"/>
                </a:solidFill>
              </a:endParaRPr>
            </a:p>
          </p:txBody>
        </p:sp>
        <p:sp>
          <p:nvSpPr>
            <p:cNvPr id="4" name="TextBox 4"/>
            <p:cNvSpPr txBox="1"/>
            <p:nvPr/>
          </p:nvSpPr>
          <p:spPr>
            <a:xfrm>
              <a:off x="787400" y="1879600"/>
              <a:ext cx="8356600" cy="355600"/>
            </a:xfrm>
            <a:prstGeom prst="rect">
              <a:avLst/>
            </a:prstGeom>
            <a:noFill/>
          </p:spPr>
          <p:txBody>
            <a:bodyPr vert="horz" wrap="none" lIns="0" tIns="0" rIns="0" bIns="0" rtlCol="0">
              <a:spAutoFit/>
            </a:bodyPr>
            <a:lstStyle/>
            <a:p>
              <a:pPr>
                <a:lnSpc>
                  <a:spcPts val="2300"/>
                </a:lnSpc>
                <a:tabLst>
                  <a:tab pos="292100" algn="l"/>
                </a:tabLst>
              </a:pPr>
              <a:r>
                <a:rPr lang="en-CA" sz="1997" dirty="0" smtClean="0">
                  <a:solidFill>
                    <a:srgbClr val="FFFFFF"/>
                  </a:solidFill>
                  <a:latin typeface="Times New Roman"/>
                  <a:cs typeface="Times New Roman"/>
                </a:rPr>
                <a:t>-	(Realistic) Pictorial synthesis of real and/or imaginary objects from their</a:t>
              </a:r>
            </a:p>
            <a:p>
              <a:pPr>
                <a:lnSpc>
                  <a:spcPts val="2300"/>
                </a:lnSpc>
              </a:pPr>
              <a:endParaRPr lang="en-CA" sz="1997" dirty="0">
                <a:solidFill>
                  <a:srgbClr val="000000"/>
                </a:solidFill>
              </a:endParaRPr>
            </a:p>
          </p:txBody>
        </p:sp>
        <p:sp>
          <p:nvSpPr>
            <p:cNvPr id="5" name="TextBox 5"/>
            <p:cNvSpPr txBox="1"/>
            <p:nvPr/>
          </p:nvSpPr>
          <p:spPr>
            <a:xfrm>
              <a:off x="1079500" y="2171700"/>
              <a:ext cx="8064500" cy="355600"/>
            </a:xfrm>
            <a:prstGeom prst="rect">
              <a:avLst/>
            </a:prstGeom>
            <a:noFill/>
          </p:spPr>
          <p:txBody>
            <a:bodyPr vert="horz" wrap="none" lIns="0" tIns="0" rIns="0" bIns="0" rtlCol="0">
              <a:spAutoFit/>
            </a:bodyPr>
            <a:lstStyle/>
            <a:p>
              <a:pPr>
                <a:lnSpc>
                  <a:spcPts val="1815"/>
                </a:lnSpc>
              </a:pPr>
              <a:r>
                <a:rPr lang="en-CA" sz="1997" dirty="0" smtClean="0">
                  <a:solidFill>
                    <a:srgbClr val="FFFFFF"/>
                  </a:solidFill>
                  <a:latin typeface="Times New Roman"/>
                  <a:cs typeface="Times New Roman"/>
                </a:rPr>
                <a:t>computer-based models (or datasets)</a:t>
              </a:r>
            </a:p>
            <a:p>
              <a:pPr>
                <a:lnSpc>
                  <a:spcPts val="1815"/>
                </a:lnSpc>
              </a:pPr>
              <a:endParaRPr lang="en-CA" sz="1997" dirty="0">
                <a:solidFill>
                  <a:srgbClr val="000000"/>
                </a:solidFill>
              </a:endParaRPr>
            </a:p>
          </p:txBody>
        </p:sp>
        <p:sp>
          <p:nvSpPr>
            <p:cNvPr id="6" name="TextBox 6"/>
            <p:cNvSpPr txBox="1"/>
            <p:nvPr/>
          </p:nvSpPr>
          <p:spPr>
            <a:xfrm>
              <a:off x="330200" y="24257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Fundamental, core elements of computer graphics</a:t>
              </a:r>
            </a:p>
            <a:p>
              <a:pPr>
                <a:lnSpc>
                  <a:spcPts val="2760"/>
                </a:lnSpc>
              </a:pPr>
              <a:endParaRPr lang="en-CA" sz="2400">
                <a:solidFill>
                  <a:srgbClr val="000000"/>
                </a:solidFill>
              </a:endParaRPr>
            </a:p>
          </p:txBody>
        </p:sp>
        <p:sp>
          <p:nvSpPr>
            <p:cNvPr id="7" name="TextBox 7"/>
            <p:cNvSpPr txBox="1"/>
            <p:nvPr/>
          </p:nvSpPr>
          <p:spPr>
            <a:xfrm>
              <a:off x="787400" y="27940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Modeling: representation choices, geometric processing</a:t>
              </a:r>
            </a:p>
            <a:p>
              <a:pPr>
                <a:lnSpc>
                  <a:spcPts val="2300"/>
                </a:lnSpc>
              </a:pPr>
              <a:endParaRPr lang="en-CA" sz="1997">
                <a:solidFill>
                  <a:srgbClr val="000000"/>
                </a:solidFill>
              </a:endParaRPr>
            </a:p>
          </p:txBody>
        </p:sp>
        <p:sp>
          <p:nvSpPr>
            <p:cNvPr id="8" name="TextBox 8"/>
            <p:cNvSpPr txBox="1"/>
            <p:nvPr/>
          </p:nvSpPr>
          <p:spPr>
            <a:xfrm>
              <a:off x="787400" y="3098800"/>
              <a:ext cx="8356600" cy="355600"/>
            </a:xfrm>
            <a:prstGeom prst="rect">
              <a:avLst/>
            </a:prstGeom>
            <a:noFill/>
          </p:spPr>
          <p:txBody>
            <a:bodyPr vert="horz" wrap="none" lIns="0" tIns="0" rIns="0" bIns="0" rtlCol="0">
              <a:spAutoFit/>
            </a:bodyPr>
            <a:lstStyle/>
            <a:p>
              <a:pPr>
                <a:lnSpc>
                  <a:spcPts val="2300"/>
                </a:lnSpc>
              </a:pPr>
              <a:r>
                <a:rPr lang="en-CA" sz="1997" dirty="0" smtClean="0">
                  <a:solidFill>
                    <a:srgbClr val="FFFFFF"/>
                  </a:solidFill>
                  <a:latin typeface="Times New Roman"/>
                  <a:cs typeface="Times New Roman"/>
                </a:rPr>
                <a:t>- Rendering: geometric transformation, visibility, simulation of light</a:t>
              </a:r>
            </a:p>
            <a:p>
              <a:pPr>
                <a:lnSpc>
                  <a:spcPts val="2300"/>
                </a:lnSpc>
              </a:pPr>
              <a:endParaRPr lang="en-CA" sz="1997" dirty="0">
                <a:solidFill>
                  <a:srgbClr val="000000"/>
                </a:solidFill>
              </a:endParaRPr>
            </a:p>
          </p:txBody>
        </p:sp>
        <p:sp>
          <p:nvSpPr>
            <p:cNvPr id="9" name="TextBox 9"/>
            <p:cNvSpPr txBox="1"/>
            <p:nvPr/>
          </p:nvSpPr>
          <p:spPr>
            <a:xfrm>
              <a:off x="787400" y="34036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Interaction: input/output devices, tools</a:t>
              </a:r>
            </a:p>
            <a:p>
              <a:pPr>
                <a:lnSpc>
                  <a:spcPts val="2300"/>
                </a:lnSpc>
              </a:pPr>
              <a:endParaRPr lang="en-CA" sz="1997">
                <a:solidFill>
                  <a:srgbClr val="000000"/>
                </a:solidFill>
              </a:endParaRPr>
            </a:p>
          </p:txBody>
        </p:sp>
        <p:sp>
          <p:nvSpPr>
            <p:cNvPr id="10" name="TextBox 10"/>
            <p:cNvSpPr txBox="1"/>
            <p:nvPr/>
          </p:nvSpPr>
          <p:spPr>
            <a:xfrm>
              <a:off x="787400" y="3746500"/>
              <a:ext cx="8356600" cy="609600"/>
            </a:xfrm>
            <a:prstGeom prst="rect">
              <a:avLst/>
            </a:prstGeom>
            <a:noFill/>
          </p:spPr>
          <p:txBody>
            <a:bodyPr vert="horz" wrap="none" lIns="0" tIns="0" rIns="0" bIns="0" rtlCol="0">
              <a:spAutoFit/>
            </a:bodyPr>
            <a:lstStyle/>
            <a:p>
              <a:pPr>
                <a:lnSpc>
                  <a:spcPts val="1900"/>
                </a:lnSpc>
                <a:tabLst>
                  <a:tab pos="292100" algn="l"/>
                </a:tabLst>
              </a:pPr>
              <a:r>
                <a:rPr lang="en-CA" sz="1997" dirty="0" smtClean="0">
                  <a:solidFill>
                    <a:srgbClr val="FFFFFF"/>
                  </a:solidFill>
                  <a:latin typeface="Times New Roman"/>
                  <a:cs typeface="Times New Roman"/>
                </a:rPr>
                <a:t>- Animation: lifelike characters, natural phenomena, their interactions,</a:t>
              </a:r>
              <a:r>
                <a:rPr lang="en-CA" sz="1997" dirty="0" smtClean="0">
                  <a:solidFill>
                    <a:srgbClr val="000000"/>
                  </a:solidFill>
                  <a:latin typeface="Times New Roman"/>
                </a:rPr>
                <a:t/>
              </a:r>
              <a:br>
                <a:rPr lang="en-CA" sz="1997" dirty="0" smtClean="0">
                  <a:solidFill>
                    <a:srgbClr val="000000"/>
                  </a:solidFill>
                  <a:latin typeface="Times New Roman"/>
                </a:rPr>
              </a:br>
              <a:r>
                <a:rPr lang="en-CA" sz="1997" dirty="0" smtClean="0">
                  <a:solidFill>
                    <a:srgbClr val="FFFFFF"/>
                  </a:solidFill>
                  <a:latin typeface="Times New Roman"/>
                  <a:cs typeface="Times New Roman"/>
                </a:rPr>
                <a:t>	surrounding environments</a:t>
              </a:r>
            </a:p>
            <a:p>
              <a:pPr>
                <a:lnSpc>
                  <a:spcPts val="1900"/>
                </a:lnSpc>
              </a:pPr>
              <a:endParaRPr lang="en-CA" sz="1997" dirty="0">
                <a:solidFill>
                  <a:srgbClr val="000000"/>
                </a:solidFill>
              </a:endParaRPr>
            </a:p>
          </p:txBody>
        </p:sp>
        <p:sp>
          <p:nvSpPr>
            <p:cNvPr id="11" name="TextBox 11"/>
            <p:cNvSpPr txBox="1"/>
            <p:nvPr/>
          </p:nvSpPr>
          <p:spPr>
            <a:xfrm>
              <a:off x="330200" y="4305300"/>
              <a:ext cx="8813800" cy="736600"/>
            </a:xfrm>
            <a:prstGeom prst="rect">
              <a:avLst/>
            </a:prstGeom>
            <a:noFill/>
          </p:spPr>
          <p:txBody>
            <a:bodyPr vert="horz" wrap="none" lIns="0" tIns="0" rIns="0" bIns="0" rtlCol="0">
              <a:spAutoFit/>
            </a:bodyPr>
            <a:lstStyle/>
            <a:p>
              <a:pPr>
                <a:lnSpc>
                  <a:spcPts val="2300"/>
                </a:lnSpc>
                <a:tabLst>
                  <a:tab pos="342900" algn="l"/>
                </a:tabLst>
              </a:pPr>
              <a:r>
                <a:rPr lang="en-CA" sz="2400" smtClean="0">
                  <a:solidFill>
                    <a:srgbClr val="FFFF00"/>
                  </a:solidFill>
                  <a:latin typeface="Times New Roman"/>
                  <a:cs typeface="Times New Roman"/>
                </a:rPr>
                <a:t>• So, we are focusing on computer graphics hardware, software,</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00"/>
                  </a:solidFill>
                  <a:latin typeface="Times New Roman"/>
                  <a:cs typeface="Times New Roman"/>
                </a:rPr>
                <a:t>	and mathematical foundations</a:t>
              </a:r>
            </a:p>
            <a:p>
              <a:pPr>
                <a:lnSpc>
                  <a:spcPts val="2300"/>
                </a:lnSpc>
              </a:pPr>
              <a:endParaRPr lang="en-CA" sz="2400">
                <a:solidFill>
                  <a:srgbClr val="000000"/>
                </a:solidFill>
              </a:endParaRPr>
            </a:p>
          </p:txBody>
        </p:sp>
        <p:sp>
          <p:nvSpPr>
            <p:cNvPr id="12" name="TextBox 12"/>
            <p:cNvSpPr txBox="1"/>
            <p:nvPr/>
          </p:nvSpPr>
          <p:spPr>
            <a:xfrm>
              <a:off x="330200" y="49149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Computer Graphics is computation</a:t>
              </a:r>
            </a:p>
            <a:p>
              <a:pPr>
                <a:lnSpc>
                  <a:spcPts val="2760"/>
                </a:lnSpc>
              </a:pPr>
              <a:endParaRPr lang="en-CA" sz="2400">
                <a:solidFill>
                  <a:srgbClr val="000000"/>
                </a:solidFill>
              </a:endParaRPr>
            </a:p>
          </p:txBody>
        </p:sp>
        <p:sp>
          <p:nvSpPr>
            <p:cNvPr id="13" name="TextBox 13"/>
            <p:cNvSpPr txBox="1"/>
            <p:nvPr/>
          </p:nvSpPr>
          <p:spPr>
            <a:xfrm>
              <a:off x="787400" y="5283200"/>
              <a:ext cx="8356600" cy="355600"/>
            </a:xfrm>
            <a:prstGeom prst="rect">
              <a:avLst/>
            </a:prstGeom>
            <a:noFill/>
          </p:spPr>
          <p:txBody>
            <a:bodyPr vert="horz" wrap="none" lIns="0" tIns="0" rIns="0" bIns="0" rtlCol="0">
              <a:spAutoFit/>
            </a:bodyPr>
            <a:lstStyle/>
            <a:p>
              <a:pPr>
                <a:lnSpc>
                  <a:spcPts val="2300"/>
                </a:lnSpc>
              </a:pPr>
              <a:r>
                <a:rPr lang="en-CA" sz="1997" dirty="0" smtClean="0">
                  <a:solidFill>
                    <a:srgbClr val="FFFFFF"/>
                  </a:solidFill>
                  <a:latin typeface="Times New Roman"/>
                  <a:cs typeface="Times New Roman"/>
                </a:rPr>
                <a:t>- A new method of visual computing</a:t>
              </a:r>
            </a:p>
            <a:p>
              <a:pPr>
                <a:lnSpc>
                  <a:spcPts val="2300"/>
                </a:lnSpc>
              </a:pPr>
              <a:endParaRPr lang="en-CA" sz="1997" dirty="0">
                <a:solidFill>
                  <a:srgbClr val="000000"/>
                </a:solidFill>
              </a:endParaRPr>
            </a:p>
          </p:txBody>
        </p:sp>
        <p:sp>
          <p:nvSpPr>
            <p:cNvPr id="14" name="TextBox 14"/>
            <p:cNvSpPr txBox="1"/>
            <p:nvPr/>
          </p:nvSpPr>
          <p:spPr>
            <a:xfrm>
              <a:off x="330200" y="5907808"/>
              <a:ext cx="8813800" cy="457200"/>
            </a:xfrm>
            <a:prstGeom prst="rect">
              <a:avLst/>
            </a:prstGeom>
            <a:noFill/>
          </p:spPr>
          <p:txBody>
            <a:bodyPr vert="horz" wrap="none" lIns="0" tIns="0" rIns="0" bIns="0" rtlCol="0">
              <a:spAutoFit/>
            </a:bodyPr>
            <a:lstStyle/>
            <a:p>
              <a:pPr>
                <a:lnSpc>
                  <a:spcPts val="2760"/>
                </a:lnSpc>
              </a:pPr>
              <a:r>
                <a:rPr lang="en-CA" sz="2400" dirty="0" smtClean="0">
                  <a:solidFill>
                    <a:srgbClr val="FFFF00"/>
                  </a:solidFill>
                  <a:latin typeface="Times New Roman"/>
                  <a:cs typeface="Times New Roman"/>
                </a:rPr>
                <a:t>• Why is Computer Graphics useful and important?</a:t>
              </a:r>
            </a:p>
            <a:p>
              <a:pPr>
                <a:lnSpc>
                  <a:spcPts val="2760"/>
                </a:lnSpc>
              </a:pPr>
              <a:endParaRPr lang="en-CA" sz="2400" dirty="0">
                <a:solidFill>
                  <a:srgbClr val="000000"/>
                </a:solidFill>
              </a:endParaRP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Architectural Geometry</a:t>
            </a:r>
          </a:p>
          <a:p>
            <a:pPr>
              <a:lnSpc>
                <a:spcPts val="5060"/>
              </a:lnSpc>
            </a:pPr>
            <a:endParaRPr lang="en-CA" sz="4397">
              <a:solidFill>
                <a:srgbClr val="0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Biomechanical Modeling of Human</a:t>
            </a:r>
          </a:p>
          <a:p>
            <a:pPr>
              <a:lnSpc>
                <a:spcPts val="5060"/>
              </a:lnSpc>
            </a:pPr>
            <a:endParaRPr lang="en-CA" sz="4397">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Impossible Figures</a:t>
            </a:r>
          </a:p>
          <a:p>
            <a:pPr>
              <a:lnSpc>
                <a:spcPts val="5060"/>
              </a:lnSpc>
            </a:pPr>
            <a:endParaRPr lang="en-CA" sz="4397">
              <a:solidFill>
                <a:srgbClr val="0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Computer Art</a:t>
            </a:r>
          </a:p>
          <a:p>
            <a:pPr>
              <a:lnSpc>
                <a:spcPts val="5060"/>
              </a:lnSpc>
            </a:pPr>
            <a:endParaRPr lang="en-CA" sz="4397">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Light Transport</a:t>
            </a:r>
          </a:p>
          <a:p>
            <a:pPr>
              <a:lnSpc>
                <a:spcPts val="5060"/>
              </a:lnSpc>
            </a:pPr>
            <a:endParaRPr lang="en-CA" sz="4397">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Model Segmentation</a:t>
            </a:r>
          </a:p>
          <a:p>
            <a:pPr>
              <a:lnSpc>
                <a:spcPts val="5060"/>
              </a:lnSpc>
            </a:pPr>
            <a:endParaRPr lang="en-CA" sz="4397">
              <a:solidFill>
                <a:srgbClr val="00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Building Reconstruction</a:t>
            </a:r>
          </a:p>
          <a:p>
            <a:pPr>
              <a:lnSpc>
                <a:spcPts val="5060"/>
              </a:lnSpc>
            </a:pPr>
            <a:endParaRPr lang="en-CA" sz="4397">
              <a:solidFill>
                <a:srgbClr val="00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Geometry Texture Synthesis</a:t>
            </a:r>
          </a:p>
          <a:p>
            <a:pPr>
              <a:lnSpc>
                <a:spcPts val="5060"/>
              </a:lnSpc>
            </a:pPr>
            <a:endParaRPr lang="en-CA" sz="4397">
              <a:solidFill>
                <a:srgbClr val="00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50800"/>
            <a:ext cx="8813800" cy="1549400"/>
          </a:xfrm>
          <a:prstGeom prst="rect">
            <a:avLst/>
          </a:prstGeom>
          <a:noFill/>
        </p:spPr>
        <p:txBody>
          <a:bodyPr vert="horz" wrap="none" lIns="0" tIns="0" rIns="0" bIns="0" rtlCol="0">
            <a:spAutoFit/>
          </a:bodyPr>
          <a:lstStyle/>
          <a:p>
            <a:pPr>
              <a:lnSpc>
                <a:spcPts val="5200"/>
              </a:lnSpc>
            </a:pPr>
            <a:r>
              <a:rPr lang="en-CA" sz="4397" smtClean="0">
                <a:solidFill>
                  <a:srgbClr val="FFFF00"/>
                </a:solidFill>
                <a:latin typeface="Tahoma"/>
                <a:cs typeface="Tahoma"/>
              </a:rPr>
              <a:t>Generating New Models from</a:t>
            </a:r>
            <a:r>
              <a:rPr lang="en-CA" sz="4397" smtClean="0">
                <a:solidFill>
                  <a:srgbClr val="000000"/>
                </a:solidFill>
                <a:latin typeface="Times New Roman"/>
              </a:rPr>
              <a:t/>
            </a:r>
            <a:br>
              <a:rPr lang="en-CA" sz="4397" smtClean="0">
                <a:solidFill>
                  <a:srgbClr val="000000"/>
                </a:solidFill>
                <a:latin typeface="Times New Roman"/>
              </a:rPr>
            </a:br>
            <a:r>
              <a:rPr lang="en-CA" sz="4397" smtClean="0">
                <a:solidFill>
                  <a:srgbClr val="FFFF00"/>
                </a:solidFill>
                <a:latin typeface="Tahoma"/>
                <a:cs typeface="Tahoma"/>
              </a:rPr>
              <a:t>Examples</a:t>
            </a:r>
          </a:p>
          <a:p>
            <a:pPr>
              <a:lnSpc>
                <a:spcPts val="5200"/>
              </a:lnSpc>
            </a:pPr>
            <a:endParaRPr lang="en-CA" sz="4397">
              <a:solidFill>
                <a:srgbClr val="00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8" name="TextBox 2"/>
          <p:cNvSpPr txBox="1"/>
          <p:nvPr/>
        </p:nvSpPr>
        <p:spPr>
          <a:xfrm>
            <a:off x="330200" y="50800"/>
            <a:ext cx="8813800" cy="1549400"/>
          </a:xfrm>
          <a:prstGeom prst="rect">
            <a:avLst/>
          </a:prstGeom>
          <a:noFill/>
        </p:spPr>
        <p:txBody>
          <a:bodyPr vert="horz" wrap="none" lIns="0" tIns="0" rIns="0" bIns="0" rtlCol="0">
            <a:spAutoFit/>
          </a:bodyPr>
          <a:lstStyle/>
          <a:p>
            <a:pPr>
              <a:lnSpc>
                <a:spcPts val="5200"/>
              </a:lnSpc>
            </a:pPr>
            <a:r>
              <a:rPr lang="en-CA" sz="4397" smtClean="0">
                <a:solidFill>
                  <a:srgbClr val="FFFF00"/>
                </a:solidFill>
                <a:latin typeface="Tahoma"/>
                <a:cs typeface="Tahoma"/>
              </a:rPr>
              <a:t>Augmented Reality in</a:t>
            </a:r>
            <a:r>
              <a:rPr lang="en-CA" sz="4397" smtClean="0">
                <a:solidFill>
                  <a:srgbClr val="000000"/>
                </a:solidFill>
                <a:latin typeface="Times New Roman"/>
              </a:rPr>
              <a:t/>
            </a:r>
            <a:br>
              <a:rPr lang="en-CA" sz="4397" smtClean="0">
                <a:solidFill>
                  <a:srgbClr val="000000"/>
                </a:solidFill>
                <a:latin typeface="Times New Roman"/>
              </a:rPr>
            </a:br>
            <a:r>
              <a:rPr lang="en-CA" sz="4397" smtClean="0">
                <a:solidFill>
                  <a:srgbClr val="FFFF00"/>
                </a:solidFill>
                <a:latin typeface="Tahoma"/>
                <a:cs typeface="Tahoma"/>
              </a:rPr>
              <a:t>Neurosurgery</a:t>
            </a:r>
          </a:p>
          <a:p>
            <a:pPr>
              <a:lnSpc>
                <a:spcPts val="5200"/>
              </a:lnSpc>
            </a:pPr>
            <a:endParaRPr lang="en-CA" sz="4397">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0" name="TextBox 2"/>
          <p:cNvSpPr txBox="1"/>
          <p:nvPr/>
        </p:nvSpPr>
        <p:spPr>
          <a:xfrm>
            <a:off x="254000" y="381000"/>
            <a:ext cx="6282041" cy="654025"/>
          </a:xfrm>
          <a:prstGeom prst="rect">
            <a:avLst/>
          </a:prstGeom>
          <a:noFill/>
        </p:spPr>
        <p:txBody>
          <a:bodyPr vert="horz" wrap="none" lIns="0" tIns="0" rIns="0" bIns="0" rtlCol="0">
            <a:spAutoFit/>
          </a:bodyPr>
          <a:lstStyle/>
          <a:p>
            <a:pPr>
              <a:lnSpc>
                <a:spcPts val="5060"/>
              </a:lnSpc>
            </a:pPr>
            <a:r>
              <a:rPr lang="en-CA" sz="4397" dirty="0" smtClean="0">
                <a:solidFill>
                  <a:schemeClr val="accent1"/>
                </a:solidFill>
                <a:latin typeface="Tahoma"/>
                <a:cs typeface="Tahoma"/>
              </a:rPr>
              <a:t>Why Computer Graphics?</a:t>
            </a:r>
            <a:endParaRPr lang="en-CA" sz="4397" dirty="0">
              <a:solidFill>
                <a:schemeClr val="accent1"/>
              </a:solidFill>
            </a:endParaRPr>
          </a:p>
        </p:txBody>
      </p:sp>
      <p:grpSp>
        <p:nvGrpSpPr>
          <p:cNvPr id="11" name="Group 10"/>
          <p:cNvGrpSpPr/>
          <p:nvPr/>
        </p:nvGrpSpPr>
        <p:grpSpPr>
          <a:xfrm>
            <a:off x="497173" y="1502618"/>
            <a:ext cx="8342027" cy="5431582"/>
            <a:chOff x="330200" y="1371600"/>
            <a:chExt cx="8342027" cy="5431582"/>
          </a:xfrm>
        </p:grpSpPr>
        <p:sp>
          <p:nvSpPr>
            <p:cNvPr id="3" name="TextBox 3"/>
            <p:cNvSpPr txBox="1"/>
            <p:nvPr/>
          </p:nvSpPr>
          <p:spPr>
            <a:xfrm>
              <a:off x="330200" y="1371600"/>
              <a:ext cx="7897803" cy="1308050"/>
            </a:xfrm>
            <a:prstGeom prst="rect">
              <a:avLst/>
            </a:prstGeom>
            <a:noFill/>
          </p:spPr>
          <p:txBody>
            <a:bodyPr vert="horz" wrap="none" lIns="0" tIns="0" rIns="0" bIns="0" rtlCol="0">
              <a:spAutoFit/>
            </a:bodyPr>
            <a:lstStyle/>
            <a:p>
              <a:pPr>
                <a:lnSpc>
                  <a:spcPts val="3400"/>
                </a:lnSpc>
              </a:pPr>
              <a:r>
                <a:rPr lang="en-CA" sz="3197" dirty="0" smtClean="0">
                  <a:solidFill>
                    <a:schemeClr val="bg1"/>
                  </a:solidFill>
                  <a:latin typeface="Times New Roman"/>
                  <a:cs typeface="Times New Roman"/>
                </a:rPr>
                <a:t>• About 50% of the brain neurons are associated</a:t>
              </a:r>
              <a:r>
                <a:rPr lang="en-CA" sz="3197" dirty="0" smtClean="0">
                  <a:solidFill>
                    <a:schemeClr val="bg1"/>
                  </a:solidFill>
                  <a:latin typeface="Times New Roman"/>
                </a:rPr>
                <a:t/>
              </a:r>
              <a:br>
                <a:rPr lang="en-CA" sz="3197" dirty="0" smtClean="0">
                  <a:solidFill>
                    <a:schemeClr val="bg1"/>
                  </a:solidFill>
                  <a:latin typeface="Times New Roman"/>
                </a:rPr>
              </a:br>
              <a:r>
                <a:rPr lang="en-CA" sz="3197" dirty="0" smtClean="0">
                  <a:solidFill>
                    <a:schemeClr val="bg1"/>
                  </a:solidFill>
                  <a:latin typeface="Times New Roman"/>
                  <a:cs typeface="Times New Roman"/>
                </a:rPr>
                <a:t>with vision</a:t>
              </a:r>
            </a:p>
            <a:p>
              <a:pPr>
                <a:lnSpc>
                  <a:spcPts val="3400"/>
                </a:lnSpc>
              </a:pPr>
              <a:endParaRPr lang="en-CA" sz="3197" dirty="0">
                <a:solidFill>
                  <a:schemeClr val="bg1"/>
                </a:solidFill>
              </a:endParaRPr>
            </a:p>
          </p:txBody>
        </p:sp>
        <p:sp>
          <p:nvSpPr>
            <p:cNvPr id="4" name="TextBox 4"/>
            <p:cNvSpPr txBox="1"/>
            <p:nvPr/>
          </p:nvSpPr>
          <p:spPr>
            <a:xfrm>
              <a:off x="330200" y="2438400"/>
              <a:ext cx="6035307" cy="948978"/>
            </a:xfrm>
            <a:prstGeom prst="rect">
              <a:avLst/>
            </a:prstGeom>
            <a:noFill/>
          </p:spPr>
          <p:txBody>
            <a:bodyPr vert="horz" wrap="none" lIns="0" tIns="0" rIns="0" bIns="0" rtlCol="0">
              <a:spAutoFit/>
            </a:bodyPr>
            <a:lstStyle/>
            <a:p>
              <a:pPr>
                <a:lnSpc>
                  <a:spcPts val="3680"/>
                </a:lnSpc>
              </a:pPr>
              <a:r>
                <a:rPr lang="en-CA" sz="3200" dirty="0" smtClean="0">
                  <a:solidFill>
                    <a:schemeClr val="bg1"/>
                  </a:solidFill>
                  <a:latin typeface="Times New Roman"/>
                  <a:cs typeface="Times New Roman"/>
                </a:rPr>
                <a:t>• Dominant form of computer output</a:t>
              </a:r>
            </a:p>
            <a:p>
              <a:pPr>
                <a:lnSpc>
                  <a:spcPts val="3680"/>
                </a:lnSpc>
              </a:pPr>
              <a:endParaRPr lang="en-CA" sz="3200" dirty="0">
                <a:solidFill>
                  <a:schemeClr val="bg1"/>
                </a:solidFill>
              </a:endParaRPr>
            </a:p>
          </p:txBody>
        </p:sp>
        <p:sp>
          <p:nvSpPr>
            <p:cNvPr id="5" name="TextBox 5"/>
            <p:cNvSpPr txBox="1"/>
            <p:nvPr/>
          </p:nvSpPr>
          <p:spPr>
            <a:xfrm>
              <a:off x="330200" y="2971800"/>
              <a:ext cx="8311571" cy="1795363"/>
            </a:xfrm>
            <a:prstGeom prst="rect">
              <a:avLst/>
            </a:prstGeom>
            <a:noFill/>
          </p:spPr>
          <p:txBody>
            <a:bodyPr vert="horz" wrap="none" lIns="0" tIns="0" rIns="0" bIns="0" rtlCol="0">
              <a:spAutoFit/>
            </a:bodyPr>
            <a:lstStyle/>
            <a:p>
              <a:pPr>
                <a:lnSpc>
                  <a:spcPts val="3450"/>
                </a:lnSpc>
              </a:pPr>
              <a:r>
                <a:rPr lang="en-CA" sz="3197" dirty="0" smtClean="0">
                  <a:solidFill>
                    <a:schemeClr val="bg1"/>
                  </a:solidFill>
                  <a:latin typeface="Times New Roman"/>
                  <a:cs typeface="Times New Roman"/>
                </a:rPr>
                <a:t>• Enable scientists (also engineers, physicians, and</a:t>
              </a:r>
              <a:r>
                <a:rPr lang="en-CA" sz="3197" dirty="0" smtClean="0">
                  <a:solidFill>
                    <a:schemeClr val="bg1"/>
                  </a:solidFill>
                  <a:latin typeface="Times New Roman"/>
                </a:rPr>
                <a:t/>
              </a:r>
              <a:br>
                <a:rPr lang="en-CA" sz="3197" dirty="0" smtClean="0">
                  <a:solidFill>
                    <a:schemeClr val="bg1"/>
                  </a:solidFill>
                  <a:latin typeface="Times New Roman"/>
                </a:rPr>
              </a:br>
              <a:r>
                <a:rPr lang="en-CA" sz="3197" dirty="0" smtClean="0">
                  <a:solidFill>
                    <a:schemeClr val="bg1"/>
                  </a:solidFill>
                  <a:latin typeface="Times New Roman"/>
                  <a:cs typeface="Times New Roman"/>
                </a:rPr>
                <a:t>general users) to observe their simulation and</a:t>
              </a:r>
              <a:r>
                <a:rPr lang="en-CA" sz="3197" dirty="0" smtClean="0">
                  <a:solidFill>
                    <a:schemeClr val="bg1"/>
                  </a:solidFill>
                  <a:latin typeface="Times New Roman"/>
                </a:rPr>
                <a:t/>
              </a:r>
              <a:br>
                <a:rPr lang="en-CA" sz="3197" dirty="0" smtClean="0">
                  <a:solidFill>
                    <a:schemeClr val="bg1"/>
                  </a:solidFill>
                  <a:latin typeface="Times New Roman"/>
                </a:rPr>
              </a:br>
              <a:r>
                <a:rPr lang="en-CA" sz="3197" dirty="0" smtClean="0">
                  <a:solidFill>
                    <a:schemeClr val="bg1"/>
                  </a:solidFill>
                  <a:latin typeface="Times New Roman"/>
                  <a:cs typeface="Times New Roman"/>
                </a:rPr>
                <a:t>computation</a:t>
              </a:r>
            </a:p>
            <a:p>
              <a:pPr>
                <a:lnSpc>
                  <a:spcPts val="3450"/>
                </a:lnSpc>
              </a:pPr>
              <a:endParaRPr lang="en-CA" sz="3197" dirty="0">
                <a:solidFill>
                  <a:schemeClr val="bg1"/>
                </a:solidFill>
              </a:endParaRPr>
            </a:p>
          </p:txBody>
        </p:sp>
        <p:sp>
          <p:nvSpPr>
            <p:cNvPr id="6" name="TextBox 6"/>
            <p:cNvSpPr txBox="1"/>
            <p:nvPr/>
          </p:nvSpPr>
          <p:spPr>
            <a:xfrm>
              <a:off x="330200" y="4483100"/>
              <a:ext cx="8342027" cy="1346522"/>
            </a:xfrm>
            <a:prstGeom prst="rect">
              <a:avLst/>
            </a:prstGeom>
            <a:noFill/>
          </p:spPr>
          <p:txBody>
            <a:bodyPr vert="horz" wrap="none" lIns="0" tIns="0" rIns="0" bIns="0" rtlCol="0">
              <a:spAutoFit/>
            </a:bodyPr>
            <a:lstStyle/>
            <a:p>
              <a:pPr>
                <a:lnSpc>
                  <a:spcPts val="3500"/>
                </a:lnSpc>
              </a:pPr>
              <a:r>
                <a:rPr lang="en-CA" sz="3197" dirty="0" smtClean="0">
                  <a:solidFill>
                    <a:schemeClr val="bg1"/>
                  </a:solidFill>
                  <a:latin typeface="Times New Roman"/>
                  <a:cs typeface="Times New Roman"/>
                </a:rPr>
                <a:t>• Enable them to describe, explore, and summarize</a:t>
              </a:r>
              <a:r>
                <a:rPr lang="en-CA" sz="3197" dirty="0" smtClean="0">
                  <a:solidFill>
                    <a:schemeClr val="bg1"/>
                  </a:solidFill>
                  <a:latin typeface="Times New Roman"/>
                </a:rPr>
                <a:t/>
              </a:r>
              <a:br>
                <a:rPr lang="en-CA" sz="3197" dirty="0" smtClean="0">
                  <a:solidFill>
                    <a:schemeClr val="bg1"/>
                  </a:solidFill>
                  <a:latin typeface="Times New Roman"/>
                </a:rPr>
              </a:br>
              <a:r>
                <a:rPr lang="en-CA" sz="3197" dirty="0" smtClean="0">
                  <a:solidFill>
                    <a:schemeClr val="bg1"/>
                  </a:solidFill>
                  <a:latin typeface="Times New Roman"/>
                  <a:cs typeface="Times New Roman"/>
                </a:rPr>
                <a:t>their datasets (models) and gain insights</a:t>
              </a:r>
            </a:p>
            <a:p>
              <a:pPr>
                <a:lnSpc>
                  <a:spcPts val="3500"/>
                </a:lnSpc>
              </a:pPr>
              <a:endParaRPr lang="en-CA" sz="3197" dirty="0">
                <a:solidFill>
                  <a:schemeClr val="bg1"/>
                </a:solidFill>
              </a:endParaRPr>
            </a:p>
          </p:txBody>
        </p:sp>
        <p:sp>
          <p:nvSpPr>
            <p:cNvPr id="7" name="TextBox 7"/>
            <p:cNvSpPr txBox="1"/>
            <p:nvPr/>
          </p:nvSpPr>
          <p:spPr>
            <a:xfrm>
              <a:off x="330200" y="5448300"/>
              <a:ext cx="8000588" cy="948978"/>
            </a:xfrm>
            <a:prstGeom prst="rect">
              <a:avLst/>
            </a:prstGeom>
            <a:noFill/>
          </p:spPr>
          <p:txBody>
            <a:bodyPr vert="horz" wrap="none" lIns="0" tIns="0" rIns="0" bIns="0" rtlCol="0">
              <a:spAutoFit/>
            </a:bodyPr>
            <a:lstStyle/>
            <a:p>
              <a:pPr>
                <a:lnSpc>
                  <a:spcPts val="3680"/>
                </a:lnSpc>
              </a:pPr>
              <a:r>
                <a:rPr lang="en-CA" sz="3200" smtClean="0">
                  <a:solidFill>
                    <a:schemeClr val="bg1"/>
                  </a:solidFill>
                  <a:latin typeface="Times New Roman"/>
                  <a:cs typeface="Times New Roman"/>
                </a:rPr>
                <a:t>• Enrich the discovery process and facilitate new</a:t>
              </a:r>
            </a:p>
            <a:p>
              <a:pPr>
                <a:lnSpc>
                  <a:spcPts val="3680"/>
                </a:lnSpc>
              </a:pPr>
              <a:endParaRPr lang="en-CA" sz="3200">
                <a:solidFill>
                  <a:schemeClr val="bg1"/>
                </a:solidFill>
              </a:endParaRPr>
            </a:p>
          </p:txBody>
        </p:sp>
        <p:sp>
          <p:nvSpPr>
            <p:cNvPr id="8" name="TextBox 8"/>
            <p:cNvSpPr txBox="1"/>
            <p:nvPr/>
          </p:nvSpPr>
          <p:spPr>
            <a:xfrm>
              <a:off x="673100" y="5905500"/>
              <a:ext cx="1710405" cy="897682"/>
            </a:xfrm>
            <a:prstGeom prst="rect">
              <a:avLst/>
            </a:prstGeom>
            <a:noFill/>
          </p:spPr>
          <p:txBody>
            <a:bodyPr vert="horz" wrap="none" lIns="0" tIns="0" rIns="0" bIns="0" rtlCol="0">
              <a:spAutoFit/>
            </a:bodyPr>
            <a:lstStyle/>
            <a:p>
              <a:pPr>
                <a:lnSpc>
                  <a:spcPts val="3460"/>
                </a:lnSpc>
              </a:pPr>
              <a:r>
                <a:rPr lang="en-CA" sz="3197" smtClean="0">
                  <a:solidFill>
                    <a:schemeClr val="bg1"/>
                  </a:solidFill>
                  <a:latin typeface="Times New Roman"/>
                  <a:cs typeface="Times New Roman"/>
                </a:rPr>
                <a:t>inventions</a:t>
              </a:r>
            </a:p>
            <a:p>
              <a:pPr>
                <a:lnSpc>
                  <a:spcPts val="3460"/>
                </a:lnSpc>
              </a:pPr>
              <a:endParaRPr lang="en-CA" sz="3197">
                <a:solidFill>
                  <a:schemeClr val="bg1"/>
                </a:solidFill>
              </a:endParaRP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330200" y="457200"/>
            <a:ext cx="8813800" cy="812800"/>
          </a:xfrm>
          <a:prstGeom prst="rect">
            <a:avLst/>
          </a:prstGeom>
          <a:noFill/>
        </p:spPr>
        <p:txBody>
          <a:bodyPr vert="horz" wrap="none" lIns="0" tIns="0" rIns="0" bIns="0" rtlCol="0">
            <a:spAutoFit/>
          </a:bodyPr>
          <a:lstStyle/>
          <a:p>
            <a:pPr>
              <a:lnSpc>
                <a:spcPts val="5060"/>
              </a:lnSpc>
            </a:pPr>
            <a:r>
              <a:rPr lang="en-CA" sz="4397" dirty="0" smtClean="0">
                <a:solidFill>
                  <a:srgbClr val="FFFF00"/>
                </a:solidFill>
                <a:latin typeface="Tahoma"/>
                <a:cs typeface="Tahoma"/>
              </a:rPr>
              <a:t>Prerequisites: Basic Requirements</a:t>
            </a:r>
          </a:p>
          <a:p>
            <a:pPr>
              <a:lnSpc>
                <a:spcPts val="5060"/>
              </a:lnSpc>
            </a:pPr>
            <a:endParaRPr lang="en-CA" sz="4397" dirty="0">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Computer science</a:t>
            </a:r>
          </a:p>
          <a:p>
            <a:pPr>
              <a:lnSpc>
                <a:spcPts val="3680"/>
              </a:lnSpc>
            </a:pPr>
            <a:endParaRPr lang="en-CA" sz="3197">
              <a:solidFill>
                <a:srgbClr val="000000"/>
              </a:solidFill>
            </a:endParaRPr>
          </a:p>
        </p:txBody>
      </p:sp>
      <p:sp>
        <p:nvSpPr>
          <p:cNvPr id="4" name="TextBox 4"/>
          <p:cNvSpPr txBox="1"/>
          <p:nvPr/>
        </p:nvSpPr>
        <p:spPr>
          <a:xfrm>
            <a:off x="787400" y="2159000"/>
            <a:ext cx="83566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 Programming language: C/C++, Java, …</a:t>
            </a:r>
          </a:p>
          <a:p>
            <a:pPr>
              <a:lnSpc>
                <a:spcPts val="3220"/>
              </a:lnSpc>
            </a:pPr>
            <a:endParaRPr lang="en-CA" sz="2802">
              <a:solidFill>
                <a:srgbClr val="000000"/>
              </a:solidFill>
            </a:endParaRPr>
          </a:p>
        </p:txBody>
      </p:sp>
      <p:sp>
        <p:nvSpPr>
          <p:cNvPr id="5" name="TextBox 5"/>
          <p:cNvSpPr txBox="1"/>
          <p:nvPr/>
        </p:nvSpPr>
        <p:spPr>
          <a:xfrm>
            <a:off x="787400" y="2679700"/>
            <a:ext cx="8356600" cy="533400"/>
          </a:xfrm>
          <a:prstGeom prst="rect">
            <a:avLst/>
          </a:prstGeom>
          <a:noFill/>
        </p:spPr>
        <p:txBody>
          <a:bodyPr vert="horz" wrap="none" lIns="0" tIns="0" rIns="0" bIns="0" rtlCol="0">
            <a:spAutoFit/>
          </a:bodyPr>
          <a:lstStyle/>
          <a:p>
            <a:pPr>
              <a:lnSpc>
                <a:spcPts val="3220"/>
              </a:lnSpc>
            </a:pPr>
            <a:r>
              <a:rPr lang="en-CA" sz="2804" smtClean="0">
                <a:solidFill>
                  <a:srgbClr val="FFFFFF"/>
                </a:solidFill>
                <a:latin typeface="Times New Roman"/>
                <a:cs typeface="Times New Roman"/>
              </a:rPr>
              <a:t>- Data structure: array, list, queue, …</a:t>
            </a:r>
          </a:p>
          <a:p>
            <a:pPr>
              <a:lnSpc>
                <a:spcPts val="3220"/>
              </a:lnSpc>
            </a:pPr>
            <a:endParaRPr lang="en-CA" sz="2804">
              <a:solidFill>
                <a:srgbClr val="000000"/>
              </a:solidFill>
            </a:endParaRPr>
          </a:p>
        </p:txBody>
      </p:sp>
      <p:sp>
        <p:nvSpPr>
          <p:cNvPr id="6" name="TextBox 6"/>
          <p:cNvSpPr txBox="1"/>
          <p:nvPr/>
        </p:nvSpPr>
        <p:spPr>
          <a:xfrm>
            <a:off x="330200" y="32004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Mathematics</a:t>
            </a:r>
          </a:p>
          <a:p>
            <a:pPr>
              <a:lnSpc>
                <a:spcPts val="3680"/>
              </a:lnSpc>
            </a:pPr>
            <a:endParaRPr lang="en-CA" sz="3197">
              <a:solidFill>
                <a:srgbClr val="000000"/>
              </a:solidFill>
            </a:endParaRPr>
          </a:p>
        </p:txBody>
      </p:sp>
      <p:sp>
        <p:nvSpPr>
          <p:cNvPr id="7" name="TextBox 7"/>
          <p:cNvSpPr txBox="1"/>
          <p:nvPr/>
        </p:nvSpPr>
        <p:spPr>
          <a:xfrm>
            <a:off x="787400" y="3759200"/>
            <a:ext cx="8356600" cy="977900"/>
          </a:xfrm>
          <a:prstGeom prst="rect">
            <a:avLst/>
          </a:prstGeom>
          <a:noFill/>
        </p:spPr>
        <p:txBody>
          <a:bodyPr vert="horz" wrap="none" lIns="0" tIns="0" rIns="0" bIns="0" rtlCol="0">
            <a:spAutoFit/>
          </a:bodyPr>
          <a:lstStyle/>
          <a:p>
            <a:pPr>
              <a:lnSpc>
                <a:spcPts val="3300"/>
              </a:lnSpc>
            </a:pPr>
            <a:r>
              <a:rPr lang="en-CA" sz="2802" smtClean="0">
                <a:solidFill>
                  <a:srgbClr val="FFFFFF"/>
                </a:solidFill>
                <a:latin typeface="Times New Roman"/>
                <a:cs typeface="Times New Roman"/>
              </a:rPr>
              <a:t>- Linear algebra: scalar, vector, matrix, dot product,</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FF"/>
                </a:solidFill>
                <a:latin typeface="Times New Roman"/>
                <a:cs typeface="Times New Roman"/>
              </a:rPr>
              <a:t>cross product, …</a:t>
            </a:r>
          </a:p>
          <a:p>
            <a:pPr>
              <a:lnSpc>
                <a:spcPts val="3300"/>
              </a:lnSpc>
            </a:pPr>
            <a:endParaRPr lang="en-CA" sz="2802">
              <a:solidFill>
                <a:srgbClr val="000000"/>
              </a:solidFill>
            </a:endParaRPr>
          </a:p>
        </p:txBody>
      </p:sp>
      <p:sp>
        <p:nvSpPr>
          <p:cNvPr id="8" name="TextBox 8"/>
          <p:cNvSpPr txBox="1"/>
          <p:nvPr/>
        </p:nvSpPr>
        <p:spPr>
          <a:xfrm>
            <a:off x="787400" y="4711700"/>
            <a:ext cx="83566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 Calculus: derivatives, function plot, curves, surfaces,</a:t>
            </a:r>
          </a:p>
          <a:p>
            <a:pPr>
              <a:lnSpc>
                <a:spcPts val="3220"/>
              </a:lnSpc>
            </a:pPr>
            <a:endParaRPr lang="en-CA" sz="2802">
              <a:solidFill>
                <a:srgbClr val="000000"/>
              </a:solidFill>
            </a:endParaRPr>
          </a:p>
        </p:txBody>
      </p:sp>
      <p:sp>
        <p:nvSpPr>
          <p:cNvPr id="9" name="TextBox 9"/>
          <p:cNvSpPr txBox="1"/>
          <p:nvPr/>
        </p:nvSpPr>
        <p:spPr>
          <a:xfrm>
            <a:off x="787400" y="5219700"/>
            <a:ext cx="83566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 Geometry: Euclidean geometry, analytic geometry</a:t>
            </a:r>
          </a:p>
          <a:p>
            <a:pPr>
              <a:lnSpc>
                <a:spcPts val="3220"/>
              </a:lnSpc>
            </a:pPr>
            <a:endParaRPr lang="en-CA" sz="2802">
              <a:solidFill>
                <a:srgbClr val="000000"/>
              </a:solidFill>
            </a:endParaRPr>
          </a:p>
        </p:txBody>
      </p:sp>
      <p:sp>
        <p:nvSpPr>
          <p:cNvPr id="10" name="TextBox 10"/>
          <p:cNvSpPr txBox="1"/>
          <p:nvPr/>
        </p:nvSpPr>
        <p:spPr>
          <a:xfrm>
            <a:off x="1244600" y="5727700"/>
            <a:ext cx="78994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Computer graphics has a strong 2D/3D geometry</a:t>
            </a:r>
          </a:p>
          <a:p>
            <a:pPr>
              <a:lnSpc>
                <a:spcPts val="2760"/>
              </a:lnSpc>
            </a:pPr>
            <a:endParaRPr lang="en-CA" sz="2400">
              <a:solidFill>
                <a:srgbClr val="000000"/>
              </a:solidFill>
            </a:endParaRPr>
          </a:p>
        </p:txBody>
      </p:sp>
      <p:sp>
        <p:nvSpPr>
          <p:cNvPr id="11" name="TextBox 11"/>
          <p:cNvSpPr txBox="1"/>
          <p:nvPr/>
        </p:nvSpPr>
        <p:spPr>
          <a:xfrm>
            <a:off x="1473200" y="6083300"/>
            <a:ext cx="7670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component!</a:t>
            </a:r>
          </a:p>
          <a:p>
            <a:pPr>
              <a:lnSpc>
                <a:spcPts val="2760"/>
              </a:lnSpc>
            </a:pPr>
            <a:endParaRPr lang="en-CA" sz="2400">
              <a:solidFill>
                <a:srgbClr val="00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Mathematical Background</a:t>
            </a:r>
          </a:p>
          <a:p>
            <a:pPr>
              <a:lnSpc>
                <a:spcPts val="5060"/>
              </a:lnSpc>
            </a:pPr>
            <a:endParaRPr lang="en-CA" sz="4397">
              <a:solidFill>
                <a:srgbClr val="000000"/>
              </a:solidFill>
            </a:endParaRPr>
          </a:p>
        </p:txBody>
      </p:sp>
      <p:sp>
        <p:nvSpPr>
          <p:cNvPr id="3" name="TextBox 3"/>
          <p:cNvSpPr txBox="1"/>
          <p:nvPr/>
        </p:nvSpPr>
        <p:spPr>
          <a:xfrm>
            <a:off x="330200" y="15875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Computer graphics has a strong 2D/3D geometry component</a:t>
            </a:r>
          </a:p>
          <a:p>
            <a:pPr>
              <a:lnSpc>
                <a:spcPts val="2760"/>
              </a:lnSpc>
            </a:pPr>
            <a:endParaRPr lang="en-CA" sz="2400">
              <a:solidFill>
                <a:srgbClr val="000000"/>
              </a:solidFill>
            </a:endParaRPr>
          </a:p>
        </p:txBody>
      </p:sp>
      <p:sp>
        <p:nvSpPr>
          <p:cNvPr id="4" name="TextBox 4"/>
          <p:cNvSpPr txBox="1"/>
          <p:nvPr/>
        </p:nvSpPr>
        <p:spPr>
          <a:xfrm>
            <a:off x="330200" y="2019300"/>
            <a:ext cx="8813800" cy="838200"/>
          </a:xfrm>
          <a:prstGeom prst="rect">
            <a:avLst/>
          </a:prstGeom>
          <a:noFill/>
        </p:spPr>
        <p:txBody>
          <a:bodyPr vert="horz" wrap="none" lIns="0" tIns="0" rIns="0" bIns="0" rtlCol="0">
            <a:spAutoFit/>
          </a:bodyPr>
          <a:lstStyle/>
          <a:p>
            <a:pPr>
              <a:lnSpc>
                <a:spcPts val="2900"/>
              </a:lnSpc>
              <a:tabLst>
                <a:tab pos="342900" algn="l"/>
              </a:tabLst>
            </a:pPr>
            <a:r>
              <a:rPr lang="en-CA" sz="2400" smtClean="0">
                <a:solidFill>
                  <a:srgbClr val="FFFF00"/>
                </a:solidFill>
                <a:latin typeface="Times New Roman"/>
                <a:cs typeface="Times New Roman"/>
              </a:rPr>
              <a:t>• Basic linear algebra is also helpful - matrices, vectors, dot</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00"/>
                </a:solidFill>
                <a:latin typeface="Times New Roman"/>
                <a:cs typeface="Times New Roman"/>
              </a:rPr>
              <a:t>	products, cross products, etc.</a:t>
            </a:r>
          </a:p>
          <a:p>
            <a:pPr>
              <a:lnSpc>
                <a:spcPts val="2900"/>
              </a:lnSpc>
            </a:pPr>
            <a:endParaRPr lang="en-CA" sz="2400">
              <a:solidFill>
                <a:srgbClr val="000000"/>
              </a:solidFill>
            </a:endParaRPr>
          </a:p>
        </p:txBody>
      </p:sp>
      <p:sp>
        <p:nvSpPr>
          <p:cNvPr id="5" name="TextBox 5"/>
          <p:cNvSpPr txBox="1"/>
          <p:nvPr/>
        </p:nvSpPr>
        <p:spPr>
          <a:xfrm>
            <a:off x="330200" y="2819400"/>
            <a:ext cx="8813800" cy="838200"/>
          </a:xfrm>
          <a:prstGeom prst="rect">
            <a:avLst/>
          </a:prstGeom>
          <a:noFill/>
        </p:spPr>
        <p:txBody>
          <a:bodyPr vert="horz" wrap="none" lIns="0" tIns="0" rIns="0" bIns="0" rtlCol="0">
            <a:spAutoFit/>
          </a:bodyPr>
          <a:lstStyle/>
          <a:p>
            <a:pPr>
              <a:lnSpc>
                <a:spcPts val="2900"/>
              </a:lnSpc>
              <a:tabLst>
                <a:tab pos="342900" algn="l"/>
              </a:tabLst>
            </a:pPr>
            <a:r>
              <a:rPr lang="en-CA" sz="2400" smtClean="0">
                <a:solidFill>
                  <a:srgbClr val="FFFF00"/>
                </a:solidFill>
                <a:latin typeface="Times New Roman"/>
                <a:cs typeface="Times New Roman"/>
              </a:rPr>
              <a:t>• More continuous math (vs. discrete math) than in typical</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00"/>
                </a:solidFill>
                <a:latin typeface="Times New Roman"/>
                <a:cs typeface="Times New Roman"/>
              </a:rPr>
              <a:t>	computer science courses</a:t>
            </a:r>
          </a:p>
          <a:p>
            <a:pPr>
              <a:lnSpc>
                <a:spcPts val="2900"/>
              </a:lnSpc>
            </a:pPr>
            <a:endParaRPr lang="en-CA" sz="2400">
              <a:solidFill>
                <a:srgbClr val="000000"/>
              </a:solidFill>
            </a:endParaRPr>
          </a:p>
        </p:txBody>
      </p:sp>
      <p:sp>
        <p:nvSpPr>
          <p:cNvPr id="6" name="TextBox 6"/>
          <p:cNvSpPr txBox="1"/>
          <p:nvPr/>
        </p:nvSpPr>
        <p:spPr>
          <a:xfrm>
            <a:off x="330200" y="36322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Function plots, curves, and surfaces</a:t>
            </a:r>
          </a:p>
          <a:p>
            <a:pPr>
              <a:lnSpc>
                <a:spcPts val="2760"/>
              </a:lnSpc>
            </a:pPr>
            <a:endParaRPr lang="en-CA" sz="2400">
              <a:solidFill>
                <a:srgbClr val="000000"/>
              </a:solidFill>
            </a:endParaRPr>
          </a:p>
        </p:txBody>
      </p:sp>
      <p:sp>
        <p:nvSpPr>
          <p:cNvPr id="7" name="TextBox 7"/>
          <p:cNvSpPr txBox="1"/>
          <p:nvPr/>
        </p:nvSpPr>
        <p:spPr>
          <a:xfrm>
            <a:off x="330200" y="4076700"/>
            <a:ext cx="88138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Advanced math/physics for research:</a:t>
            </a:r>
          </a:p>
          <a:p>
            <a:pPr>
              <a:lnSpc>
                <a:spcPts val="2760"/>
              </a:lnSpc>
            </a:pPr>
            <a:endParaRPr lang="en-CA" sz="2400">
              <a:solidFill>
                <a:srgbClr val="000000"/>
              </a:solidFill>
            </a:endParaRPr>
          </a:p>
        </p:txBody>
      </p:sp>
      <p:sp>
        <p:nvSpPr>
          <p:cNvPr id="8" name="TextBox 8"/>
          <p:cNvSpPr txBox="1"/>
          <p:nvPr/>
        </p:nvSpPr>
        <p:spPr>
          <a:xfrm>
            <a:off x="787400" y="45085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Modeling: Differential Geometry - curves, surfaces, solids</a:t>
            </a:r>
          </a:p>
          <a:p>
            <a:pPr>
              <a:lnSpc>
                <a:spcPts val="2300"/>
              </a:lnSpc>
            </a:pPr>
            <a:endParaRPr lang="en-CA" sz="1997">
              <a:solidFill>
                <a:srgbClr val="000000"/>
              </a:solidFill>
            </a:endParaRPr>
          </a:p>
        </p:txBody>
      </p:sp>
      <p:sp>
        <p:nvSpPr>
          <p:cNvPr id="9" name="TextBox 9"/>
          <p:cNvSpPr txBox="1"/>
          <p:nvPr/>
        </p:nvSpPr>
        <p:spPr>
          <a:xfrm>
            <a:off x="787400" y="48641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Animation: Computational Solid Mechanics, Fluid Dynamics</a:t>
            </a:r>
          </a:p>
          <a:p>
            <a:pPr>
              <a:lnSpc>
                <a:spcPts val="2300"/>
              </a:lnSpc>
            </a:pPr>
            <a:endParaRPr lang="en-CA" sz="1997">
              <a:solidFill>
                <a:srgbClr val="000000"/>
              </a:solidFill>
            </a:endParaRPr>
          </a:p>
        </p:txBody>
      </p:sp>
      <p:sp>
        <p:nvSpPr>
          <p:cNvPr id="10" name="TextBox 10"/>
          <p:cNvSpPr txBox="1"/>
          <p:nvPr/>
        </p:nvSpPr>
        <p:spPr>
          <a:xfrm>
            <a:off x="787400" y="52324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Rendering: Optics</a:t>
            </a:r>
          </a:p>
          <a:p>
            <a:pPr>
              <a:lnSpc>
                <a:spcPts val="2300"/>
              </a:lnSpc>
            </a:pPr>
            <a:endParaRPr lang="en-CA" sz="1997">
              <a:solidFill>
                <a:srgbClr val="000000"/>
              </a:solidFill>
            </a:endParaRPr>
          </a:p>
        </p:txBody>
      </p:sp>
      <p:sp>
        <p:nvSpPr>
          <p:cNvPr id="11" name="TextBox 11"/>
          <p:cNvSpPr txBox="1"/>
          <p:nvPr/>
        </p:nvSpPr>
        <p:spPr>
          <a:xfrm>
            <a:off x="787400" y="5588000"/>
            <a:ext cx="482600" cy="3683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a:t>
            </a:r>
          </a:p>
          <a:p>
            <a:pPr>
              <a:lnSpc>
                <a:spcPts val="2300"/>
              </a:lnSpc>
            </a:pPr>
            <a:endParaRPr lang="en-CA" sz="1997" smtClean="0">
              <a:solidFill>
                <a:srgbClr val="FFFFFF"/>
              </a:solidFill>
              <a:latin typeface="Times New Roman"/>
              <a:cs typeface="Times New Roman"/>
            </a:endParaRPr>
          </a:p>
        </p:txBody>
      </p:sp>
      <p:sp>
        <p:nvSpPr>
          <p:cNvPr id="12" name="TextBox 12"/>
          <p:cNvSpPr txBox="1"/>
          <p:nvPr/>
        </p:nvSpPr>
        <p:spPr>
          <a:xfrm>
            <a:off x="1079500" y="5588000"/>
            <a:ext cx="609600" cy="3683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a:t>
            </a:r>
          </a:p>
          <a:p>
            <a:pPr>
              <a:lnSpc>
                <a:spcPts val="2300"/>
              </a:lnSpc>
            </a:pPr>
            <a:endParaRPr lang="en-CA" sz="1997" smtClean="0">
              <a:solidFill>
                <a:srgbClr val="FFFFFF"/>
              </a:solidFill>
              <a:latin typeface="Times New Roman"/>
              <a:cs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8"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Different Perspectives</a:t>
            </a:r>
          </a:p>
          <a:p>
            <a:pPr>
              <a:lnSpc>
                <a:spcPts val="5060"/>
              </a:lnSpc>
            </a:pPr>
            <a:endParaRPr lang="en-CA" sz="4397">
              <a:solidFill>
                <a:srgbClr val="000000"/>
              </a:solidFill>
            </a:endParaRPr>
          </a:p>
        </p:txBody>
      </p:sp>
      <p:sp>
        <p:nvSpPr>
          <p:cNvPr id="3" name="TextBox 3"/>
          <p:cNvSpPr txBox="1"/>
          <p:nvPr/>
        </p:nvSpPr>
        <p:spPr>
          <a:xfrm>
            <a:off x="381000" y="1574800"/>
            <a:ext cx="87630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Application-oriented</a:t>
            </a:r>
          </a:p>
          <a:p>
            <a:pPr>
              <a:lnSpc>
                <a:spcPts val="2760"/>
              </a:lnSpc>
            </a:pPr>
            <a:endParaRPr lang="en-CA" sz="2400">
              <a:solidFill>
                <a:srgbClr val="000000"/>
              </a:solidFill>
            </a:endParaRPr>
          </a:p>
        </p:txBody>
      </p:sp>
      <p:sp>
        <p:nvSpPr>
          <p:cNvPr id="4" name="TextBox 4"/>
          <p:cNvSpPr txBox="1"/>
          <p:nvPr/>
        </p:nvSpPr>
        <p:spPr>
          <a:xfrm>
            <a:off x="838200" y="19304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Motivation, driven by real problems</a:t>
            </a:r>
          </a:p>
          <a:p>
            <a:pPr>
              <a:lnSpc>
                <a:spcPts val="2300"/>
              </a:lnSpc>
            </a:pPr>
            <a:endParaRPr lang="en-CA" sz="1997">
              <a:solidFill>
                <a:srgbClr val="000000"/>
              </a:solidFill>
            </a:endParaRPr>
          </a:p>
        </p:txBody>
      </p:sp>
      <p:sp>
        <p:nvSpPr>
          <p:cNvPr id="5" name="TextBox 5"/>
          <p:cNvSpPr txBox="1"/>
          <p:nvPr/>
        </p:nvSpPr>
        <p:spPr>
          <a:xfrm>
            <a:off x="838200" y="2273300"/>
            <a:ext cx="8305800" cy="622300"/>
          </a:xfrm>
          <a:prstGeom prst="rect">
            <a:avLst/>
          </a:prstGeom>
          <a:noFill/>
        </p:spPr>
        <p:txBody>
          <a:bodyPr vert="horz" wrap="none" lIns="0" tIns="0" rIns="0" bIns="0" rtlCol="0">
            <a:spAutoFit/>
          </a:bodyPr>
          <a:lstStyle/>
          <a:p>
            <a:pPr>
              <a:lnSpc>
                <a:spcPts val="2000"/>
              </a:lnSpc>
              <a:tabLst>
                <a:tab pos="292100" algn="l"/>
              </a:tabLst>
            </a:pPr>
            <a:r>
              <a:rPr lang="en-CA" sz="1997" smtClean="0">
                <a:solidFill>
                  <a:srgbClr val="FFFFFF"/>
                </a:solidFill>
                <a:latin typeface="Times New Roman"/>
                <a:cs typeface="Times New Roman"/>
              </a:rPr>
              <a:t>- E.g. scientific visualization, simulation, animation, virtual reality,</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FF"/>
                </a:solidFill>
                <a:latin typeface="Times New Roman"/>
                <a:cs typeface="Times New Roman"/>
              </a:rPr>
              <a:t>	computer-aided design, …</a:t>
            </a:r>
          </a:p>
          <a:p>
            <a:pPr>
              <a:lnSpc>
                <a:spcPts val="2000"/>
              </a:lnSpc>
            </a:pPr>
            <a:endParaRPr lang="en-CA" sz="1997">
              <a:solidFill>
                <a:srgbClr val="000000"/>
              </a:solidFill>
            </a:endParaRPr>
          </a:p>
        </p:txBody>
      </p:sp>
      <p:sp>
        <p:nvSpPr>
          <p:cNvPr id="6" name="TextBox 6"/>
          <p:cNvSpPr txBox="1"/>
          <p:nvPr/>
        </p:nvSpPr>
        <p:spPr>
          <a:xfrm>
            <a:off x="381000" y="2794000"/>
            <a:ext cx="87630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Mathematics-oriented</a:t>
            </a:r>
          </a:p>
          <a:p>
            <a:pPr>
              <a:lnSpc>
                <a:spcPts val="2760"/>
              </a:lnSpc>
            </a:pPr>
            <a:endParaRPr lang="en-CA" sz="2400">
              <a:solidFill>
                <a:srgbClr val="000000"/>
              </a:solidFill>
            </a:endParaRPr>
          </a:p>
        </p:txBody>
      </p:sp>
      <p:sp>
        <p:nvSpPr>
          <p:cNvPr id="7" name="TextBox 7"/>
          <p:cNvSpPr txBox="1"/>
          <p:nvPr/>
        </p:nvSpPr>
        <p:spPr>
          <a:xfrm>
            <a:off x="838200" y="31496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Mathematical elements</a:t>
            </a:r>
          </a:p>
          <a:p>
            <a:pPr>
              <a:lnSpc>
                <a:spcPts val="2300"/>
              </a:lnSpc>
            </a:pPr>
            <a:endParaRPr lang="en-CA" sz="1997">
              <a:solidFill>
                <a:srgbClr val="000000"/>
              </a:solidFill>
            </a:endParaRPr>
          </a:p>
        </p:txBody>
      </p:sp>
      <p:sp>
        <p:nvSpPr>
          <p:cNvPr id="8" name="TextBox 8"/>
          <p:cNvSpPr txBox="1"/>
          <p:nvPr/>
        </p:nvSpPr>
        <p:spPr>
          <a:xfrm>
            <a:off x="838200" y="34544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E.g. computational geometry, differential geometry, PDEs, …</a:t>
            </a:r>
          </a:p>
          <a:p>
            <a:pPr>
              <a:lnSpc>
                <a:spcPts val="2300"/>
              </a:lnSpc>
            </a:pPr>
            <a:endParaRPr lang="en-CA" sz="1997">
              <a:solidFill>
                <a:srgbClr val="000000"/>
              </a:solidFill>
            </a:endParaRPr>
          </a:p>
        </p:txBody>
      </p:sp>
      <p:sp>
        <p:nvSpPr>
          <p:cNvPr id="9" name="TextBox 9"/>
          <p:cNvSpPr txBox="1"/>
          <p:nvPr/>
        </p:nvSpPr>
        <p:spPr>
          <a:xfrm>
            <a:off x="381000" y="3759200"/>
            <a:ext cx="87630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Programming-oriented</a:t>
            </a:r>
          </a:p>
          <a:p>
            <a:pPr>
              <a:lnSpc>
                <a:spcPts val="2760"/>
              </a:lnSpc>
            </a:pPr>
            <a:endParaRPr lang="en-CA" sz="2400">
              <a:solidFill>
                <a:srgbClr val="000000"/>
              </a:solidFill>
            </a:endParaRPr>
          </a:p>
        </p:txBody>
      </p:sp>
      <p:sp>
        <p:nvSpPr>
          <p:cNvPr id="10" name="TextBox 10"/>
          <p:cNvSpPr txBox="1"/>
          <p:nvPr/>
        </p:nvSpPr>
        <p:spPr>
          <a:xfrm>
            <a:off x="838200" y="4178300"/>
            <a:ext cx="8305800" cy="609600"/>
          </a:xfrm>
          <a:prstGeom prst="rect">
            <a:avLst/>
          </a:prstGeom>
          <a:noFill/>
        </p:spPr>
        <p:txBody>
          <a:bodyPr vert="horz" wrap="none" lIns="0" tIns="0" rIns="0" bIns="0" rtlCol="0">
            <a:spAutoFit/>
          </a:bodyPr>
          <a:lstStyle/>
          <a:p>
            <a:pPr>
              <a:lnSpc>
                <a:spcPts val="1900"/>
              </a:lnSpc>
              <a:tabLst>
                <a:tab pos="292100" algn="l"/>
              </a:tabLst>
            </a:pPr>
            <a:r>
              <a:rPr lang="en-CA" sz="1997" smtClean="0">
                <a:solidFill>
                  <a:srgbClr val="FFFFFF"/>
                </a:solidFill>
                <a:latin typeface="Times New Roman"/>
                <a:cs typeface="Times New Roman"/>
              </a:rPr>
              <a:t>- Modeling and rendering primitives: triangle mesh, point clouds, splines,</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FF"/>
                </a:solidFill>
                <a:latin typeface="Times New Roman"/>
                <a:cs typeface="Times New Roman"/>
              </a:rPr>
              <a:t>	…</a:t>
            </a:r>
          </a:p>
          <a:p>
            <a:pPr>
              <a:lnSpc>
                <a:spcPts val="1900"/>
              </a:lnSpc>
            </a:pPr>
            <a:endParaRPr lang="en-CA" sz="1997">
              <a:solidFill>
                <a:srgbClr val="000000"/>
              </a:solidFill>
            </a:endParaRPr>
          </a:p>
        </p:txBody>
      </p:sp>
      <p:sp>
        <p:nvSpPr>
          <p:cNvPr id="11" name="TextBox 11"/>
          <p:cNvSpPr txBox="1"/>
          <p:nvPr/>
        </p:nvSpPr>
        <p:spPr>
          <a:xfrm>
            <a:off x="838200" y="4711700"/>
            <a:ext cx="8305800" cy="622300"/>
          </a:xfrm>
          <a:prstGeom prst="rect">
            <a:avLst/>
          </a:prstGeom>
          <a:noFill/>
        </p:spPr>
        <p:txBody>
          <a:bodyPr vert="horz" wrap="none" lIns="0" tIns="0" rIns="0" bIns="0" rtlCol="0">
            <a:spAutoFit/>
          </a:bodyPr>
          <a:lstStyle/>
          <a:p>
            <a:pPr>
              <a:lnSpc>
                <a:spcPts val="2000"/>
              </a:lnSpc>
              <a:tabLst>
                <a:tab pos="292100" algn="l"/>
              </a:tabLst>
            </a:pPr>
            <a:r>
              <a:rPr lang="en-CA" sz="1997" smtClean="0">
                <a:solidFill>
                  <a:srgbClr val="FFFFFF"/>
                </a:solidFill>
                <a:latin typeface="Times New Roman"/>
                <a:cs typeface="Times New Roman"/>
              </a:rPr>
              <a:t>- Basic procedural routines: edge flip, edge collapse, subdivision routines,</a:t>
            </a:r>
            <a:r>
              <a:rPr lang="en-CA" sz="1997" smtClean="0">
                <a:solidFill>
                  <a:srgbClr val="000000"/>
                </a:solidFill>
                <a:latin typeface="Times New Roman"/>
              </a:rPr>
              <a:t/>
            </a:r>
            <a:br>
              <a:rPr lang="en-CA" sz="1997" smtClean="0">
                <a:solidFill>
                  <a:srgbClr val="000000"/>
                </a:solidFill>
                <a:latin typeface="Times New Roman"/>
              </a:rPr>
            </a:br>
            <a:r>
              <a:rPr lang="en-CA" sz="1997" smtClean="0">
                <a:solidFill>
                  <a:srgbClr val="FFFFFF"/>
                </a:solidFill>
                <a:latin typeface="Times New Roman"/>
                <a:cs typeface="Times New Roman"/>
              </a:rPr>
              <a:t>	…</a:t>
            </a:r>
          </a:p>
          <a:p>
            <a:pPr>
              <a:lnSpc>
                <a:spcPts val="2000"/>
              </a:lnSpc>
            </a:pPr>
            <a:endParaRPr lang="en-CA" sz="1997">
              <a:solidFill>
                <a:srgbClr val="000000"/>
              </a:solidFill>
            </a:endParaRPr>
          </a:p>
        </p:txBody>
      </p:sp>
      <p:sp>
        <p:nvSpPr>
          <p:cNvPr id="12" name="TextBox 12"/>
          <p:cNvSpPr txBox="1"/>
          <p:nvPr/>
        </p:nvSpPr>
        <p:spPr>
          <a:xfrm>
            <a:off x="381000" y="5232400"/>
            <a:ext cx="87630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System-oriented</a:t>
            </a:r>
          </a:p>
          <a:p>
            <a:pPr>
              <a:lnSpc>
                <a:spcPts val="2760"/>
              </a:lnSpc>
            </a:pPr>
            <a:endParaRPr lang="en-CA" sz="2400">
              <a:solidFill>
                <a:srgbClr val="000000"/>
              </a:solidFill>
            </a:endParaRPr>
          </a:p>
        </p:txBody>
      </p:sp>
      <p:sp>
        <p:nvSpPr>
          <p:cNvPr id="13" name="TextBox 13"/>
          <p:cNvSpPr txBox="1"/>
          <p:nvPr/>
        </p:nvSpPr>
        <p:spPr>
          <a:xfrm>
            <a:off x="838200" y="55880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Architecture, hardware, and software components</a:t>
            </a:r>
          </a:p>
          <a:p>
            <a:pPr>
              <a:lnSpc>
                <a:spcPts val="2300"/>
              </a:lnSpc>
            </a:pPr>
            <a:endParaRPr lang="en-CA" sz="1997">
              <a:solidFill>
                <a:srgbClr val="000000"/>
              </a:solidFill>
            </a:endParaRPr>
          </a:p>
        </p:txBody>
      </p:sp>
      <p:sp>
        <p:nvSpPr>
          <p:cNvPr id="14" name="TextBox 14"/>
          <p:cNvSpPr txBox="1"/>
          <p:nvPr/>
        </p:nvSpPr>
        <p:spPr>
          <a:xfrm>
            <a:off x="838200" y="58928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E.g. workstation, cluster, GPU, …</a:t>
            </a:r>
          </a:p>
          <a:p>
            <a:pPr>
              <a:lnSpc>
                <a:spcPts val="2300"/>
              </a:lnSpc>
            </a:pPr>
            <a:endParaRPr lang="en-CA" sz="1997">
              <a:solidFill>
                <a:srgbClr val="00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2" name="TextBox 2"/>
          <p:cNvSpPr txBox="1"/>
          <p:nvPr/>
        </p:nvSpPr>
        <p:spPr>
          <a:xfrm>
            <a:off x="330200" y="9144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ahoma"/>
                <a:cs typeface="Tahoma"/>
              </a:rPr>
              <a:t>What’s computer graphics course all about?</a:t>
            </a:r>
          </a:p>
          <a:p>
            <a:pPr>
              <a:lnSpc>
                <a:spcPts val="3680"/>
              </a:lnSpc>
            </a:pPr>
            <a:endParaRPr lang="en-CA" sz="3197">
              <a:solidFill>
                <a:srgbClr val="000000"/>
              </a:solidFill>
            </a:endParaRPr>
          </a:p>
        </p:txBody>
      </p:sp>
      <p:sp>
        <p:nvSpPr>
          <p:cNvPr id="3" name="TextBox 3"/>
          <p:cNvSpPr txBox="1"/>
          <p:nvPr/>
        </p:nvSpPr>
        <p:spPr>
          <a:xfrm>
            <a:off x="622300" y="1714500"/>
            <a:ext cx="8521700" cy="457200"/>
          </a:xfrm>
          <a:prstGeom prst="rect">
            <a:avLst/>
          </a:prstGeom>
          <a:noFill/>
        </p:spPr>
        <p:txBody>
          <a:bodyPr vert="horz" wrap="none" lIns="0" tIns="0" rIns="0" bIns="0" rtlCol="0">
            <a:spAutoFit/>
          </a:bodyPr>
          <a:lstStyle/>
          <a:p>
            <a:pPr>
              <a:lnSpc>
                <a:spcPts val="2760"/>
              </a:lnSpc>
            </a:pPr>
            <a:r>
              <a:rPr lang="en-CA" sz="2410" b="1" smtClean="0">
                <a:solidFill>
                  <a:srgbClr val="FFFFFF"/>
                </a:solidFill>
                <a:latin typeface="Times New Roman Bold Italic"/>
                <a:cs typeface="Times New Roman Bold Italic"/>
              </a:rPr>
              <a:t>Not!</a:t>
            </a:r>
          </a:p>
          <a:p>
            <a:pPr>
              <a:lnSpc>
                <a:spcPts val="2760"/>
              </a:lnSpc>
            </a:pPr>
            <a:endParaRPr lang="en-CA" sz="2400">
              <a:solidFill>
                <a:srgbClr val="000000"/>
              </a:solidFill>
            </a:endParaRPr>
          </a:p>
        </p:txBody>
      </p:sp>
      <p:sp>
        <p:nvSpPr>
          <p:cNvPr id="4" name="TextBox 4"/>
          <p:cNvSpPr txBox="1"/>
          <p:nvPr/>
        </p:nvSpPr>
        <p:spPr>
          <a:xfrm>
            <a:off x="850900" y="2095500"/>
            <a:ext cx="8293100" cy="1130300"/>
          </a:xfrm>
          <a:prstGeom prst="rect">
            <a:avLst/>
          </a:prstGeom>
          <a:noFill/>
        </p:spPr>
        <p:txBody>
          <a:bodyPr vert="horz" wrap="none" lIns="0" tIns="0" rIns="0" bIns="0" rtlCol="0">
            <a:spAutoFit/>
          </a:bodyPr>
          <a:lstStyle/>
          <a:p>
            <a:pPr>
              <a:lnSpc>
                <a:spcPts val="4400"/>
              </a:lnSpc>
            </a:pPr>
            <a:r>
              <a:rPr lang="en-CA" sz="2400" smtClean="0">
                <a:solidFill>
                  <a:srgbClr val="FFFFFF"/>
                </a:solidFill>
                <a:latin typeface="Times New Roman"/>
                <a:cs typeface="Times New Roman"/>
              </a:rPr>
              <a:t>Paint and Imaging packages (Adobe Photoshop)</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FF"/>
                </a:solidFill>
                <a:latin typeface="Times New Roman"/>
                <a:cs typeface="Times New Roman"/>
              </a:rPr>
              <a:t>Cad packages (AutoCAD)</a:t>
            </a:r>
          </a:p>
          <a:p>
            <a:pPr>
              <a:lnSpc>
                <a:spcPts val="4400"/>
              </a:lnSpc>
            </a:pPr>
            <a:endParaRPr lang="en-CA" sz="2400">
              <a:solidFill>
                <a:srgbClr val="000000"/>
              </a:solidFill>
            </a:endParaRPr>
          </a:p>
        </p:txBody>
      </p:sp>
      <p:sp>
        <p:nvSpPr>
          <p:cNvPr id="5" name="TextBox 5"/>
          <p:cNvSpPr txBox="1"/>
          <p:nvPr/>
        </p:nvSpPr>
        <p:spPr>
          <a:xfrm>
            <a:off x="850900" y="3365500"/>
            <a:ext cx="82931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Rendering packages (Lightscape)</a:t>
            </a:r>
          </a:p>
          <a:p>
            <a:pPr>
              <a:lnSpc>
                <a:spcPts val="2760"/>
              </a:lnSpc>
            </a:pPr>
            <a:endParaRPr lang="en-CA" sz="2400">
              <a:solidFill>
                <a:srgbClr val="000000"/>
              </a:solidFill>
            </a:endParaRPr>
          </a:p>
        </p:txBody>
      </p:sp>
      <p:sp>
        <p:nvSpPr>
          <p:cNvPr id="6" name="TextBox 6"/>
          <p:cNvSpPr txBox="1"/>
          <p:nvPr/>
        </p:nvSpPr>
        <p:spPr>
          <a:xfrm>
            <a:off x="825500" y="3759200"/>
            <a:ext cx="8318500" cy="1117600"/>
          </a:xfrm>
          <a:prstGeom prst="rect">
            <a:avLst/>
          </a:prstGeom>
          <a:noFill/>
        </p:spPr>
        <p:txBody>
          <a:bodyPr vert="horz" wrap="none" lIns="0" tIns="0" rIns="0" bIns="0" rtlCol="0">
            <a:spAutoFit/>
          </a:bodyPr>
          <a:lstStyle/>
          <a:p>
            <a:pPr indent="16763">
              <a:lnSpc>
                <a:spcPts val="4300"/>
              </a:lnSpc>
            </a:pPr>
            <a:r>
              <a:rPr lang="en-CA" sz="2400" smtClean="0">
                <a:solidFill>
                  <a:srgbClr val="FFFFFF"/>
                </a:solidFill>
                <a:latin typeface="Times New Roman"/>
                <a:cs typeface="Times New Roman"/>
              </a:rPr>
              <a:t>Modelling packages (3D Studio MAX)</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FF"/>
                </a:solidFill>
                <a:latin typeface="Times New Roman"/>
                <a:cs typeface="Times New Roman"/>
              </a:rPr>
              <a:t>Animation packages (Digimation)</a:t>
            </a:r>
          </a:p>
          <a:p>
            <a:pPr>
              <a:lnSpc>
                <a:spcPts val="4300"/>
              </a:lnSpc>
            </a:pPr>
            <a:endParaRPr lang="en-CA" sz="2400">
              <a:solidFill>
                <a:srgbClr val="00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What’s computer graphics all about?</a:t>
            </a:r>
          </a:p>
          <a:p>
            <a:pPr>
              <a:lnSpc>
                <a:spcPts val="4600"/>
              </a:lnSpc>
            </a:pPr>
            <a:endParaRPr lang="en-CA" sz="4002">
              <a:solidFill>
                <a:srgbClr val="000000"/>
              </a:solidFill>
            </a:endParaRPr>
          </a:p>
        </p:txBody>
      </p:sp>
      <p:sp>
        <p:nvSpPr>
          <p:cNvPr id="3" name="TextBox 3"/>
          <p:cNvSpPr txBox="1"/>
          <p:nvPr/>
        </p:nvSpPr>
        <p:spPr>
          <a:xfrm>
            <a:off x="774700" y="1701800"/>
            <a:ext cx="83693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•Graphics programming and algorithms</a:t>
            </a:r>
          </a:p>
          <a:p>
            <a:pPr>
              <a:lnSpc>
                <a:spcPts val="2760"/>
              </a:lnSpc>
            </a:pPr>
            <a:endParaRPr lang="en-CA" sz="2400">
              <a:solidFill>
                <a:srgbClr val="000000"/>
              </a:solidFill>
            </a:endParaRPr>
          </a:p>
        </p:txBody>
      </p:sp>
      <p:sp>
        <p:nvSpPr>
          <p:cNvPr id="4" name="TextBox 4"/>
          <p:cNvSpPr txBox="1"/>
          <p:nvPr/>
        </p:nvSpPr>
        <p:spPr>
          <a:xfrm>
            <a:off x="1231900" y="2247900"/>
            <a:ext cx="79121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•OpenGL, Glut, rendering …</a:t>
            </a:r>
          </a:p>
          <a:p>
            <a:pPr>
              <a:lnSpc>
                <a:spcPts val="2760"/>
              </a:lnSpc>
            </a:pPr>
            <a:endParaRPr lang="en-CA" sz="2400">
              <a:solidFill>
                <a:srgbClr val="000000"/>
              </a:solidFill>
            </a:endParaRPr>
          </a:p>
        </p:txBody>
      </p:sp>
      <p:sp>
        <p:nvSpPr>
          <p:cNvPr id="5" name="TextBox 5"/>
          <p:cNvSpPr txBox="1"/>
          <p:nvPr/>
        </p:nvSpPr>
        <p:spPr>
          <a:xfrm>
            <a:off x="774700" y="2794000"/>
            <a:ext cx="83693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•Graphics data structures</a:t>
            </a:r>
          </a:p>
          <a:p>
            <a:pPr>
              <a:lnSpc>
                <a:spcPts val="2760"/>
              </a:lnSpc>
            </a:pPr>
            <a:endParaRPr lang="en-CA" sz="2400">
              <a:solidFill>
                <a:srgbClr val="000000"/>
              </a:solidFill>
            </a:endParaRPr>
          </a:p>
        </p:txBody>
      </p:sp>
      <p:sp>
        <p:nvSpPr>
          <p:cNvPr id="6" name="TextBox 6"/>
          <p:cNvSpPr txBox="1"/>
          <p:nvPr/>
        </p:nvSpPr>
        <p:spPr>
          <a:xfrm>
            <a:off x="1231900" y="3352800"/>
            <a:ext cx="79121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polygonal mesh, half-edge structure…</a:t>
            </a:r>
          </a:p>
          <a:p>
            <a:pPr>
              <a:lnSpc>
                <a:spcPts val="2760"/>
              </a:lnSpc>
            </a:pPr>
            <a:endParaRPr lang="en-CA" sz="2400">
              <a:solidFill>
                <a:srgbClr val="000000"/>
              </a:solidFill>
            </a:endParaRPr>
          </a:p>
        </p:txBody>
      </p:sp>
      <p:sp>
        <p:nvSpPr>
          <p:cNvPr id="7" name="TextBox 7"/>
          <p:cNvSpPr txBox="1"/>
          <p:nvPr/>
        </p:nvSpPr>
        <p:spPr>
          <a:xfrm>
            <a:off x="774700" y="3898900"/>
            <a:ext cx="83693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•Applied geometry, modeling</a:t>
            </a:r>
          </a:p>
          <a:p>
            <a:pPr>
              <a:lnSpc>
                <a:spcPts val="2760"/>
              </a:lnSpc>
            </a:pPr>
            <a:endParaRPr lang="en-CA" sz="2400">
              <a:solidFill>
                <a:srgbClr val="000000"/>
              </a:solidFill>
            </a:endParaRPr>
          </a:p>
        </p:txBody>
      </p:sp>
      <p:sp>
        <p:nvSpPr>
          <p:cNvPr id="8" name="TextBox 8"/>
          <p:cNvSpPr txBox="1"/>
          <p:nvPr/>
        </p:nvSpPr>
        <p:spPr>
          <a:xfrm>
            <a:off x="1231900" y="4445000"/>
            <a:ext cx="79121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•Curve, surfaces, transformation, projection…</a:t>
            </a:r>
          </a:p>
          <a:p>
            <a:pPr>
              <a:lnSpc>
                <a:spcPts val="2760"/>
              </a:lnSpc>
            </a:pPr>
            <a:endParaRPr lang="en-CA" sz="2400">
              <a:solidFill>
                <a:srgbClr val="000000"/>
              </a:solidFill>
            </a:endParaRPr>
          </a:p>
        </p:txBody>
      </p:sp>
      <p:sp>
        <p:nvSpPr>
          <p:cNvPr id="9" name="TextBox 9"/>
          <p:cNvSpPr txBox="1"/>
          <p:nvPr/>
        </p:nvSpPr>
        <p:spPr>
          <a:xfrm>
            <a:off x="1460500" y="5080000"/>
            <a:ext cx="7683500" cy="584200"/>
          </a:xfrm>
          <a:prstGeom prst="rect">
            <a:avLst/>
          </a:prstGeom>
          <a:noFill/>
        </p:spPr>
        <p:txBody>
          <a:bodyPr vert="horz" wrap="none" lIns="0" tIns="0" rIns="0" bIns="0" rtlCol="0">
            <a:spAutoFit/>
          </a:bodyPr>
          <a:lstStyle/>
          <a:p>
            <a:pPr>
              <a:lnSpc>
                <a:spcPts val="3680"/>
              </a:lnSpc>
            </a:pPr>
            <a:r>
              <a:rPr lang="en-CA" sz="3197" smtClean="0">
                <a:solidFill>
                  <a:srgbClr val="FFFFFF"/>
                </a:solidFill>
                <a:latin typeface="Times New Roman"/>
                <a:cs typeface="Times New Roman"/>
              </a:rPr>
              <a:t>Well, it is a Computer Science course!</a:t>
            </a:r>
          </a:p>
          <a:p>
            <a:pPr>
              <a:lnSpc>
                <a:spcPts val="3680"/>
              </a:lnSpc>
            </a:pPr>
            <a:endParaRPr lang="en-CA" sz="3197">
              <a:solidFill>
                <a:srgbClr val="00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Presentation Outline</a:t>
            </a:r>
          </a:p>
          <a:p>
            <a:pPr>
              <a:lnSpc>
                <a:spcPts val="5060"/>
              </a:lnSpc>
            </a:pPr>
            <a:endParaRPr lang="en-CA" sz="4397">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tabLst>
                <a:tab pos="342900" algn="l"/>
              </a:tabLst>
            </a:pPr>
            <a:r>
              <a:rPr lang="en-CA" sz="3197" smtClean="0">
                <a:solidFill>
                  <a:srgbClr val="FF6600"/>
                </a:solidFill>
                <a:latin typeface="Times New Roman"/>
                <a:cs typeface="Times New Roman"/>
              </a:rPr>
              <a:t>•	3D graphics pipeline</a:t>
            </a:r>
          </a:p>
          <a:p>
            <a:pPr>
              <a:lnSpc>
                <a:spcPts val="3680"/>
              </a:lnSpc>
            </a:pPr>
            <a:endParaRPr lang="en-CA" sz="3197">
              <a:solidFill>
                <a:srgbClr val="0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Basic Elements of Computer Graphics</a:t>
            </a:r>
          </a:p>
          <a:p>
            <a:pPr>
              <a:lnSpc>
                <a:spcPts val="4600"/>
              </a:lnSpc>
            </a:pPr>
            <a:endParaRPr lang="en-CA" sz="4002">
              <a:solidFill>
                <a:srgbClr val="000000"/>
              </a:solidFill>
            </a:endParaRPr>
          </a:p>
        </p:txBody>
      </p:sp>
      <p:sp>
        <p:nvSpPr>
          <p:cNvPr id="3" name="TextBox 3"/>
          <p:cNvSpPr txBox="1"/>
          <p:nvPr/>
        </p:nvSpPr>
        <p:spPr>
          <a:xfrm>
            <a:off x="330200" y="1536700"/>
            <a:ext cx="8813800" cy="685800"/>
          </a:xfrm>
          <a:prstGeom prst="rect">
            <a:avLst/>
          </a:prstGeom>
          <a:noFill/>
        </p:spPr>
        <p:txBody>
          <a:bodyPr vert="horz" wrap="none" lIns="0" tIns="0" rIns="0" bIns="0" rtlCol="0">
            <a:spAutoFit/>
          </a:bodyPr>
          <a:lstStyle/>
          <a:p>
            <a:pPr>
              <a:lnSpc>
                <a:spcPts val="4140"/>
              </a:lnSpc>
            </a:pPr>
            <a:r>
              <a:rPr lang="en-CA" sz="3600" smtClean="0">
                <a:solidFill>
                  <a:srgbClr val="FFFF00"/>
                </a:solidFill>
                <a:latin typeface="Times New Roman"/>
                <a:cs typeface="Times New Roman"/>
              </a:rPr>
              <a:t>• Graphics modeling: representation choices</a:t>
            </a:r>
          </a:p>
          <a:p>
            <a:pPr>
              <a:lnSpc>
                <a:spcPts val="4140"/>
              </a:lnSpc>
            </a:pPr>
            <a:endParaRPr lang="en-CA" sz="3600">
              <a:solidFill>
                <a:srgbClr val="000000"/>
              </a:solidFill>
            </a:endParaRPr>
          </a:p>
        </p:txBody>
      </p:sp>
      <p:sp>
        <p:nvSpPr>
          <p:cNvPr id="4" name="TextBox 4"/>
          <p:cNvSpPr txBox="1"/>
          <p:nvPr/>
        </p:nvSpPr>
        <p:spPr>
          <a:xfrm>
            <a:off x="330200" y="2133600"/>
            <a:ext cx="8813800" cy="685800"/>
          </a:xfrm>
          <a:prstGeom prst="rect">
            <a:avLst/>
          </a:prstGeom>
          <a:noFill/>
        </p:spPr>
        <p:txBody>
          <a:bodyPr vert="horz" wrap="none" lIns="0" tIns="0" rIns="0" bIns="0" rtlCol="0">
            <a:spAutoFit/>
          </a:bodyPr>
          <a:lstStyle/>
          <a:p>
            <a:pPr>
              <a:lnSpc>
                <a:spcPts val="4140"/>
              </a:lnSpc>
            </a:pPr>
            <a:r>
              <a:rPr lang="en-CA" sz="3600" smtClean="0">
                <a:solidFill>
                  <a:srgbClr val="FFFF00"/>
                </a:solidFill>
                <a:latin typeface="Times New Roman"/>
                <a:cs typeface="Times New Roman"/>
              </a:rPr>
              <a:t>• Graphics rendering: geometric</a:t>
            </a:r>
          </a:p>
          <a:p>
            <a:pPr>
              <a:lnSpc>
                <a:spcPts val="4140"/>
              </a:lnSpc>
            </a:pPr>
            <a:endParaRPr lang="en-CA" sz="3600">
              <a:solidFill>
                <a:srgbClr val="000000"/>
              </a:solidFill>
            </a:endParaRPr>
          </a:p>
        </p:txBody>
      </p:sp>
      <p:sp>
        <p:nvSpPr>
          <p:cNvPr id="5" name="TextBox 5"/>
          <p:cNvSpPr txBox="1"/>
          <p:nvPr/>
        </p:nvSpPr>
        <p:spPr>
          <a:xfrm>
            <a:off x="673100" y="2667000"/>
            <a:ext cx="8470900" cy="685800"/>
          </a:xfrm>
          <a:prstGeom prst="rect">
            <a:avLst/>
          </a:prstGeom>
          <a:noFill/>
        </p:spPr>
        <p:txBody>
          <a:bodyPr vert="horz" wrap="none" lIns="0" tIns="0" rIns="0" bIns="0" rtlCol="0">
            <a:spAutoFit/>
          </a:bodyPr>
          <a:lstStyle/>
          <a:p>
            <a:pPr>
              <a:lnSpc>
                <a:spcPts val="3845"/>
              </a:lnSpc>
            </a:pPr>
            <a:r>
              <a:rPr lang="en-CA" sz="3602" smtClean="0">
                <a:solidFill>
                  <a:srgbClr val="FFFF00"/>
                </a:solidFill>
                <a:latin typeface="Times New Roman"/>
                <a:cs typeface="Times New Roman"/>
              </a:rPr>
              <a:t>transformation, visibility, discretization,</a:t>
            </a:r>
          </a:p>
          <a:p>
            <a:pPr>
              <a:lnSpc>
                <a:spcPts val="3845"/>
              </a:lnSpc>
            </a:pPr>
            <a:endParaRPr lang="en-CA" sz="3602">
              <a:solidFill>
                <a:srgbClr val="000000"/>
              </a:solidFill>
            </a:endParaRPr>
          </a:p>
        </p:txBody>
      </p:sp>
      <p:sp>
        <p:nvSpPr>
          <p:cNvPr id="6" name="TextBox 6"/>
          <p:cNvSpPr txBox="1"/>
          <p:nvPr/>
        </p:nvSpPr>
        <p:spPr>
          <a:xfrm>
            <a:off x="673100" y="3162300"/>
            <a:ext cx="8470900" cy="685800"/>
          </a:xfrm>
          <a:prstGeom prst="rect">
            <a:avLst/>
          </a:prstGeom>
          <a:noFill/>
        </p:spPr>
        <p:txBody>
          <a:bodyPr vert="horz" wrap="none" lIns="0" tIns="0" rIns="0" bIns="0" rtlCol="0">
            <a:spAutoFit/>
          </a:bodyPr>
          <a:lstStyle/>
          <a:p>
            <a:pPr>
              <a:lnSpc>
                <a:spcPts val="3790"/>
              </a:lnSpc>
            </a:pPr>
            <a:r>
              <a:rPr lang="en-CA" sz="3600" smtClean="0">
                <a:solidFill>
                  <a:srgbClr val="FFFF00"/>
                </a:solidFill>
                <a:latin typeface="Times New Roman"/>
                <a:cs typeface="Times New Roman"/>
              </a:rPr>
              <a:t>simulation of light, etc.</a:t>
            </a:r>
          </a:p>
          <a:p>
            <a:pPr>
              <a:lnSpc>
                <a:spcPts val="3790"/>
              </a:lnSpc>
            </a:pPr>
            <a:endParaRPr lang="en-CA" sz="3600">
              <a:solidFill>
                <a:srgbClr val="000000"/>
              </a:solidFill>
            </a:endParaRPr>
          </a:p>
        </p:txBody>
      </p:sp>
      <p:sp>
        <p:nvSpPr>
          <p:cNvPr id="7" name="TextBox 7"/>
          <p:cNvSpPr txBox="1"/>
          <p:nvPr/>
        </p:nvSpPr>
        <p:spPr>
          <a:xfrm>
            <a:off x="330200" y="3759200"/>
            <a:ext cx="8813800" cy="1181100"/>
          </a:xfrm>
          <a:prstGeom prst="rect">
            <a:avLst/>
          </a:prstGeom>
          <a:noFill/>
        </p:spPr>
        <p:txBody>
          <a:bodyPr vert="horz" wrap="none" lIns="0" tIns="0" rIns="0" bIns="0" rtlCol="0">
            <a:spAutoFit/>
          </a:bodyPr>
          <a:lstStyle/>
          <a:p>
            <a:pPr>
              <a:lnSpc>
                <a:spcPts val="3900"/>
              </a:lnSpc>
            </a:pPr>
            <a:r>
              <a:rPr lang="en-CA" sz="3600" smtClean="0">
                <a:solidFill>
                  <a:srgbClr val="FFFF00"/>
                </a:solidFill>
                <a:latin typeface="Times New Roman"/>
                <a:cs typeface="Times New Roman"/>
              </a:rPr>
              <a:t>• Graphics interaction: input/output devices,</a:t>
            </a:r>
            <a:r>
              <a:rPr lang="en-CA" sz="3600" smtClean="0">
                <a:solidFill>
                  <a:srgbClr val="000000"/>
                </a:solidFill>
                <a:latin typeface="Times New Roman"/>
              </a:rPr>
              <a:t/>
            </a:r>
            <a:br>
              <a:rPr lang="en-CA" sz="3600" smtClean="0">
                <a:solidFill>
                  <a:srgbClr val="000000"/>
                </a:solidFill>
                <a:latin typeface="Times New Roman"/>
              </a:rPr>
            </a:br>
            <a:r>
              <a:rPr lang="en-CA" sz="3600" smtClean="0">
                <a:solidFill>
                  <a:srgbClr val="FFFF00"/>
                </a:solidFill>
                <a:latin typeface="Times New Roman"/>
                <a:cs typeface="Times New Roman"/>
              </a:rPr>
              <a:t>tools</a:t>
            </a:r>
          </a:p>
          <a:p>
            <a:pPr>
              <a:lnSpc>
                <a:spcPts val="3900"/>
              </a:lnSpc>
            </a:pPr>
            <a:endParaRPr lang="en-CA" sz="3600">
              <a:solidFill>
                <a:srgbClr val="000000"/>
              </a:solidFill>
            </a:endParaRPr>
          </a:p>
        </p:txBody>
      </p:sp>
      <p:sp>
        <p:nvSpPr>
          <p:cNvPr id="8" name="TextBox 8"/>
          <p:cNvSpPr txBox="1"/>
          <p:nvPr/>
        </p:nvSpPr>
        <p:spPr>
          <a:xfrm>
            <a:off x="330200" y="4826000"/>
            <a:ext cx="8813800" cy="685800"/>
          </a:xfrm>
          <a:prstGeom prst="rect">
            <a:avLst/>
          </a:prstGeom>
          <a:noFill/>
        </p:spPr>
        <p:txBody>
          <a:bodyPr vert="horz" wrap="none" lIns="0" tIns="0" rIns="0" bIns="0" rtlCol="0">
            <a:spAutoFit/>
          </a:bodyPr>
          <a:lstStyle/>
          <a:p>
            <a:pPr>
              <a:lnSpc>
                <a:spcPts val="4140"/>
              </a:lnSpc>
            </a:pPr>
            <a:r>
              <a:rPr lang="en-CA" sz="3600" smtClean="0">
                <a:solidFill>
                  <a:srgbClr val="FFFF00"/>
                </a:solidFill>
                <a:latin typeface="Times New Roman"/>
                <a:cs typeface="Times New Roman"/>
              </a:rPr>
              <a:t>• Animation: lifelike characters, their</a:t>
            </a:r>
          </a:p>
          <a:p>
            <a:pPr>
              <a:lnSpc>
                <a:spcPts val="4140"/>
              </a:lnSpc>
            </a:pPr>
            <a:endParaRPr lang="en-CA" sz="3600">
              <a:solidFill>
                <a:srgbClr val="000000"/>
              </a:solidFill>
            </a:endParaRPr>
          </a:p>
        </p:txBody>
      </p:sp>
      <p:sp>
        <p:nvSpPr>
          <p:cNvPr id="9" name="TextBox 9"/>
          <p:cNvSpPr txBox="1"/>
          <p:nvPr/>
        </p:nvSpPr>
        <p:spPr>
          <a:xfrm>
            <a:off x="673100" y="5359400"/>
            <a:ext cx="8470900" cy="685800"/>
          </a:xfrm>
          <a:prstGeom prst="rect">
            <a:avLst/>
          </a:prstGeom>
          <a:noFill/>
        </p:spPr>
        <p:txBody>
          <a:bodyPr vert="horz" wrap="none" lIns="0" tIns="0" rIns="0" bIns="0" rtlCol="0">
            <a:spAutoFit/>
          </a:bodyPr>
          <a:lstStyle/>
          <a:p>
            <a:pPr>
              <a:lnSpc>
                <a:spcPts val="3845"/>
              </a:lnSpc>
            </a:pPr>
            <a:r>
              <a:rPr lang="en-CA" sz="3602" smtClean="0">
                <a:solidFill>
                  <a:srgbClr val="FFFF00"/>
                </a:solidFill>
                <a:latin typeface="Times New Roman"/>
                <a:cs typeface="Times New Roman"/>
              </a:rPr>
              <a:t>interactions, surrounding environments</a:t>
            </a:r>
          </a:p>
          <a:p>
            <a:pPr>
              <a:lnSpc>
                <a:spcPts val="3845"/>
              </a:lnSpc>
            </a:pPr>
            <a:endParaRPr lang="en-CA" sz="3602">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4"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Two Approaches</a:t>
            </a:r>
          </a:p>
          <a:p>
            <a:pPr>
              <a:lnSpc>
                <a:spcPts val="5060"/>
              </a:lnSpc>
            </a:pPr>
            <a:endParaRPr lang="en-CA" sz="4397">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Don’t care the time/costs, want results</a:t>
            </a:r>
          </a:p>
          <a:p>
            <a:pPr>
              <a:lnSpc>
                <a:spcPts val="3220"/>
              </a:lnSpc>
            </a:pPr>
            <a:endParaRPr lang="en-CA" sz="2802">
              <a:solidFill>
                <a:srgbClr val="000000"/>
              </a:solidFill>
            </a:endParaRPr>
          </a:p>
        </p:txBody>
      </p:sp>
      <p:sp>
        <p:nvSpPr>
          <p:cNvPr id="4" name="TextBox 4"/>
          <p:cNvSpPr txBox="1"/>
          <p:nvPr/>
        </p:nvSpPr>
        <p:spPr>
          <a:xfrm>
            <a:off x="787400" y="20828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Special effects, Movie</a:t>
            </a:r>
          </a:p>
          <a:p>
            <a:pPr>
              <a:lnSpc>
                <a:spcPts val="2760"/>
              </a:lnSpc>
            </a:pPr>
            <a:endParaRPr lang="en-CA" sz="2400">
              <a:solidFill>
                <a:srgbClr val="000000"/>
              </a:solidFill>
            </a:endParaRPr>
          </a:p>
        </p:txBody>
      </p:sp>
      <p:sp>
        <p:nvSpPr>
          <p:cNvPr id="5" name="TextBox 5"/>
          <p:cNvSpPr txBox="1"/>
          <p:nvPr/>
        </p:nvSpPr>
        <p:spPr>
          <a:xfrm>
            <a:off x="330200" y="2540000"/>
            <a:ext cx="8813800" cy="533400"/>
          </a:xfrm>
          <a:prstGeom prst="rect">
            <a:avLst/>
          </a:prstGeom>
          <a:noFill/>
        </p:spPr>
        <p:txBody>
          <a:bodyPr vert="horz" wrap="none" lIns="0" tIns="0" rIns="0" bIns="0" rtlCol="0">
            <a:spAutoFit/>
          </a:bodyPr>
          <a:lstStyle/>
          <a:p>
            <a:pPr>
              <a:lnSpc>
                <a:spcPts val="3220"/>
              </a:lnSpc>
            </a:pPr>
            <a:r>
              <a:rPr lang="en-CA" sz="2804" smtClean="0">
                <a:solidFill>
                  <a:srgbClr val="FFFF00"/>
                </a:solidFill>
                <a:latin typeface="Times New Roman"/>
                <a:cs typeface="Times New Roman"/>
              </a:rPr>
              <a:t>• Don’t care results, want real-time cheap</a:t>
            </a:r>
          </a:p>
          <a:p>
            <a:pPr>
              <a:lnSpc>
                <a:spcPts val="3220"/>
              </a:lnSpc>
            </a:pPr>
            <a:endParaRPr lang="en-CA" sz="2804">
              <a:solidFill>
                <a:srgbClr val="000000"/>
              </a:solidFill>
            </a:endParaRPr>
          </a:p>
        </p:txBody>
      </p:sp>
      <p:sp>
        <p:nvSpPr>
          <p:cNvPr id="6" name="TextBox 6"/>
          <p:cNvSpPr txBox="1"/>
          <p:nvPr/>
        </p:nvSpPr>
        <p:spPr>
          <a:xfrm>
            <a:off x="787400" y="30353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Games, Virtual Reality</a:t>
            </a:r>
          </a:p>
          <a:p>
            <a:pPr>
              <a:lnSpc>
                <a:spcPts val="2760"/>
              </a:lnSpc>
            </a:pPr>
            <a:endParaRPr lang="en-CA" sz="2400">
              <a:solidFill>
                <a:srgbClr val="000000"/>
              </a:solidFill>
            </a:endParaRPr>
          </a:p>
        </p:txBody>
      </p:sp>
      <p:sp>
        <p:nvSpPr>
          <p:cNvPr id="7" name="TextBox 7"/>
          <p:cNvSpPr txBox="1"/>
          <p:nvPr/>
        </p:nvSpPr>
        <p:spPr>
          <a:xfrm>
            <a:off x="330200" y="3492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Recently: a lot of convergence</a:t>
            </a:r>
          </a:p>
          <a:p>
            <a:pPr>
              <a:lnSpc>
                <a:spcPts val="3220"/>
              </a:lnSpc>
            </a:pPr>
            <a:endParaRPr lang="en-CA" sz="2802">
              <a:solidFill>
                <a:srgbClr val="000000"/>
              </a:solidFill>
            </a:endParaRPr>
          </a:p>
        </p:txBody>
      </p:sp>
      <p:sp>
        <p:nvSpPr>
          <p:cNvPr id="8" name="TextBox 8"/>
          <p:cNvSpPr txBox="1"/>
          <p:nvPr/>
        </p:nvSpPr>
        <p:spPr>
          <a:xfrm>
            <a:off x="787400" y="39878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 Movie quality games</a:t>
            </a:r>
          </a:p>
          <a:p>
            <a:pPr>
              <a:lnSpc>
                <a:spcPts val="2760"/>
              </a:lnSpc>
            </a:pPr>
            <a:endParaRPr lang="en-CA" sz="2400">
              <a:solidFill>
                <a:srgbClr val="00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Two Basic Questions</a:t>
            </a:r>
          </a:p>
          <a:p>
            <a:pPr>
              <a:lnSpc>
                <a:spcPts val="5060"/>
              </a:lnSpc>
            </a:pPr>
            <a:endParaRPr lang="en-CA" sz="4397">
              <a:solidFill>
                <a:srgbClr val="000000"/>
              </a:solidFill>
            </a:endParaRPr>
          </a:p>
        </p:txBody>
      </p:sp>
      <p:sp>
        <p:nvSpPr>
          <p:cNvPr id="3" name="TextBox 3"/>
          <p:cNvSpPr txBox="1"/>
          <p:nvPr/>
        </p:nvSpPr>
        <p:spPr>
          <a:xfrm>
            <a:off x="381000" y="1651000"/>
            <a:ext cx="87630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What to render?</a:t>
            </a:r>
          </a:p>
          <a:p>
            <a:pPr>
              <a:lnSpc>
                <a:spcPts val="3680"/>
              </a:lnSpc>
            </a:pPr>
            <a:endParaRPr lang="en-CA" sz="3197">
              <a:solidFill>
                <a:srgbClr val="000000"/>
              </a:solidFill>
            </a:endParaRPr>
          </a:p>
        </p:txBody>
      </p:sp>
      <p:sp>
        <p:nvSpPr>
          <p:cNvPr id="4" name="TextBox 4"/>
          <p:cNvSpPr txBox="1"/>
          <p:nvPr/>
        </p:nvSpPr>
        <p:spPr>
          <a:xfrm>
            <a:off x="838200" y="21971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Scene representation</a:t>
            </a:r>
          </a:p>
          <a:p>
            <a:pPr>
              <a:lnSpc>
                <a:spcPts val="2300"/>
              </a:lnSpc>
            </a:pPr>
            <a:endParaRPr lang="en-CA" sz="1997">
              <a:solidFill>
                <a:srgbClr val="000000"/>
              </a:solidFill>
            </a:endParaRPr>
          </a:p>
        </p:txBody>
      </p:sp>
      <p:sp>
        <p:nvSpPr>
          <p:cNvPr id="5" name="TextBox 5"/>
          <p:cNvSpPr txBox="1"/>
          <p:nvPr/>
        </p:nvSpPr>
        <p:spPr>
          <a:xfrm>
            <a:off x="838200" y="25527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Modeling techniques</a:t>
            </a:r>
          </a:p>
          <a:p>
            <a:pPr>
              <a:lnSpc>
                <a:spcPts val="2300"/>
              </a:lnSpc>
            </a:pPr>
            <a:endParaRPr lang="en-CA" sz="1997">
              <a:solidFill>
                <a:srgbClr val="000000"/>
              </a:solidFill>
            </a:endParaRPr>
          </a:p>
        </p:txBody>
      </p:sp>
      <p:sp>
        <p:nvSpPr>
          <p:cNvPr id="6" name="TextBox 6"/>
          <p:cNvSpPr txBox="1"/>
          <p:nvPr/>
        </p:nvSpPr>
        <p:spPr>
          <a:xfrm>
            <a:off x="838200" y="29210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Animation, simulation</a:t>
            </a:r>
          </a:p>
          <a:p>
            <a:pPr>
              <a:lnSpc>
                <a:spcPts val="2300"/>
              </a:lnSpc>
            </a:pPr>
            <a:endParaRPr lang="en-CA" sz="1997">
              <a:solidFill>
                <a:srgbClr val="000000"/>
              </a:solidFill>
            </a:endParaRPr>
          </a:p>
        </p:txBody>
      </p:sp>
      <p:sp>
        <p:nvSpPr>
          <p:cNvPr id="7" name="TextBox 7"/>
          <p:cNvSpPr txBox="1"/>
          <p:nvPr/>
        </p:nvSpPr>
        <p:spPr>
          <a:xfrm>
            <a:off x="838200" y="32893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a:t>
            </a:r>
          </a:p>
          <a:p>
            <a:pPr>
              <a:lnSpc>
                <a:spcPts val="2300"/>
              </a:lnSpc>
            </a:pPr>
            <a:endParaRPr lang="en-CA" sz="1997">
              <a:solidFill>
                <a:srgbClr val="000000"/>
              </a:solidFill>
            </a:endParaRPr>
          </a:p>
        </p:txBody>
      </p:sp>
      <p:sp>
        <p:nvSpPr>
          <p:cNvPr id="8" name="TextBox 8"/>
          <p:cNvSpPr txBox="1"/>
          <p:nvPr/>
        </p:nvSpPr>
        <p:spPr>
          <a:xfrm>
            <a:off x="381000" y="4064000"/>
            <a:ext cx="87630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 How to put it on the screen?</a:t>
            </a:r>
          </a:p>
          <a:p>
            <a:pPr>
              <a:lnSpc>
                <a:spcPts val="3680"/>
              </a:lnSpc>
            </a:pPr>
            <a:endParaRPr lang="en-CA" sz="3200">
              <a:solidFill>
                <a:srgbClr val="000000"/>
              </a:solidFill>
            </a:endParaRPr>
          </a:p>
        </p:txBody>
      </p:sp>
      <p:sp>
        <p:nvSpPr>
          <p:cNvPr id="9" name="TextBox 9"/>
          <p:cNvSpPr txBox="1"/>
          <p:nvPr/>
        </p:nvSpPr>
        <p:spPr>
          <a:xfrm>
            <a:off x="838200" y="46101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Projection</a:t>
            </a:r>
          </a:p>
          <a:p>
            <a:pPr>
              <a:lnSpc>
                <a:spcPts val="2300"/>
              </a:lnSpc>
            </a:pPr>
            <a:endParaRPr lang="en-CA" sz="1997">
              <a:solidFill>
                <a:srgbClr val="000000"/>
              </a:solidFill>
            </a:endParaRPr>
          </a:p>
        </p:txBody>
      </p:sp>
      <p:sp>
        <p:nvSpPr>
          <p:cNvPr id="10" name="TextBox 10"/>
          <p:cNvSpPr txBox="1"/>
          <p:nvPr/>
        </p:nvSpPr>
        <p:spPr>
          <a:xfrm>
            <a:off x="838200" y="49657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Visibility</a:t>
            </a:r>
          </a:p>
          <a:p>
            <a:pPr>
              <a:lnSpc>
                <a:spcPts val="2300"/>
              </a:lnSpc>
            </a:pPr>
            <a:endParaRPr lang="en-CA" sz="1997">
              <a:solidFill>
                <a:srgbClr val="000000"/>
              </a:solidFill>
            </a:endParaRPr>
          </a:p>
        </p:txBody>
      </p:sp>
      <p:sp>
        <p:nvSpPr>
          <p:cNvPr id="11" name="TextBox 11"/>
          <p:cNvSpPr txBox="1"/>
          <p:nvPr/>
        </p:nvSpPr>
        <p:spPr>
          <a:xfrm>
            <a:off x="838200" y="5334000"/>
            <a:ext cx="83058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Illumination and shading</a:t>
            </a:r>
          </a:p>
          <a:p>
            <a:pPr>
              <a:lnSpc>
                <a:spcPts val="2300"/>
              </a:lnSpc>
            </a:pPr>
            <a:endParaRPr lang="en-CA" sz="1997">
              <a:solidFill>
                <a:srgbClr val="000000"/>
              </a:solidFill>
            </a:endParaRPr>
          </a:p>
        </p:txBody>
      </p:sp>
      <p:sp>
        <p:nvSpPr>
          <p:cNvPr id="12" name="TextBox 12"/>
          <p:cNvSpPr txBox="1"/>
          <p:nvPr/>
        </p:nvSpPr>
        <p:spPr>
          <a:xfrm>
            <a:off x="838200" y="5689600"/>
            <a:ext cx="482600" cy="3683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a:t>
            </a:r>
          </a:p>
          <a:p>
            <a:pPr>
              <a:lnSpc>
                <a:spcPts val="2300"/>
              </a:lnSpc>
            </a:pPr>
            <a:endParaRPr lang="en-CA" sz="1997" smtClean="0">
              <a:solidFill>
                <a:srgbClr val="FFFFFF"/>
              </a:solidFill>
              <a:latin typeface="Times New Roman"/>
              <a:cs typeface="Times New Roman"/>
            </a:endParaRPr>
          </a:p>
        </p:txBody>
      </p:sp>
      <p:sp>
        <p:nvSpPr>
          <p:cNvPr id="13" name="TextBox 13"/>
          <p:cNvSpPr txBox="1"/>
          <p:nvPr/>
        </p:nvSpPr>
        <p:spPr>
          <a:xfrm>
            <a:off x="1130300" y="5689600"/>
            <a:ext cx="609600" cy="3683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a:t>
            </a:r>
          </a:p>
          <a:p>
            <a:pPr>
              <a:lnSpc>
                <a:spcPts val="2300"/>
              </a:lnSpc>
            </a:pPr>
            <a:endParaRPr lang="en-CA" sz="1997" smtClean="0">
              <a:solidFill>
                <a:srgbClr val="FFFFFF"/>
              </a:solidFill>
              <a:latin typeface="Times New Roman"/>
              <a:cs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3"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Basic Topics - Undergraduate</a:t>
            </a:r>
          </a:p>
          <a:p>
            <a:pPr>
              <a:lnSpc>
                <a:spcPts val="5060"/>
              </a:lnSpc>
            </a:pPr>
            <a:endParaRPr lang="en-CA" sz="4397">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Hardware, system architecture</a:t>
            </a:r>
          </a:p>
          <a:p>
            <a:pPr>
              <a:lnSpc>
                <a:spcPts val="3680"/>
              </a:lnSpc>
            </a:pPr>
            <a:endParaRPr lang="en-CA" sz="3197">
              <a:solidFill>
                <a:srgbClr val="000000"/>
              </a:solidFill>
            </a:endParaRPr>
          </a:p>
        </p:txBody>
      </p:sp>
      <p:sp>
        <p:nvSpPr>
          <p:cNvPr id="4" name="TextBox 4"/>
          <p:cNvSpPr txBox="1"/>
          <p:nvPr/>
        </p:nvSpPr>
        <p:spPr>
          <a:xfrm>
            <a:off x="787400" y="2159000"/>
            <a:ext cx="8356600" cy="533400"/>
          </a:xfrm>
          <a:prstGeom prst="rect">
            <a:avLst/>
          </a:prstGeom>
          <a:noFill/>
        </p:spPr>
        <p:txBody>
          <a:bodyPr vert="horz" wrap="none" lIns="0" tIns="0" rIns="0" bIns="0" rtlCol="0">
            <a:spAutoFit/>
          </a:bodyPr>
          <a:lstStyle/>
          <a:p>
            <a:pPr>
              <a:lnSpc>
                <a:spcPts val="3220"/>
              </a:lnSpc>
            </a:pPr>
            <a:r>
              <a:rPr lang="en-CA" sz="2802" smtClean="0">
                <a:solidFill>
                  <a:srgbClr val="FFFFFF"/>
                </a:solidFill>
                <a:latin typeface="Times New Roman"/>
                <a:cs typeface="Times New Roman"/>
              </a:rPr>
              <a:t>- Basic display devices</a:t>
            </a:r>
          </a:p>
          <a:p>
            <a:pPr>
              <a:lnSpc>
                <a:spcPts val="3220"/>
              </a:lnSpc>
            </a:pPr>
            <a:endParaRPr lang="en-CA" sz="2802">
              <a:solidFill>
                <a:srgbClr val="000000"/>
              </a:solidFill>
            </a:endParaRPr>
          </a:p>
        </p:txBody>
      </p:sp>
      <p:sp>
        <p:nvSpPr>
          <p:cNvPr id="5" name="TextBox 5"/>
          <p:cNvSpPr txBox="1"/>
          <p:nvPr/>
        </p:nvSpPr>
        <p:spPr>
          <a:xfrm>
            <a:off x="787400" y="2679700"/>
            <a:ext cx="8356600" cy="533400"/>
          </a:xfrm>
          <a:prstGeom prst="rect">
            <a:avLst/>
          </a:prstGeom>
          <a:noFill/>
        </p:spPr>
        <p:txBody>
          <a:bodyPr vert="horz" wrap="none" lIns="0" tIns="0" rIns="0" bIns="0" rtlCol="0">
            <a:spAutoFit/>
          </a:bodyPr>
          <a:lstStyle/>
          <a:p>
            <a:pPr>
              <a:lnSpc>
                <a:spcPts val="3220"/>
              </a:lnSpc>
            </a:pPr>
            <a:r>
              <a:rPr lang="en-CA" sz="2804" smtClean="0">
                <a:solidFill>
                  <a:srgbClr val="FFFFFF"/>
                </a:solidFill>
                <a:latin typeface="Times New Roman"/>
                <a:cs typeface="Times New Roman"/>
              </a:rPr>
              <a:t>- Raster-scan system (rasterization)</a:t>
            </a:r>
          </a:p>
          <a:p>
            <a:pPr>
              <a:lnSpc>
                <a:spcPts val="3220"/>
              </a:lnSpc>
            </a:pPr>
            <a:endParaRPr lang="en-CA" sz="2804">
              <a:solidFill>
                <a:srgbClr val="000000"/>
              </a:solidFill>
            </a:endParaRPr>
          </a:p>
        </p:txBody>
      </p:sp>
      <p:sp>
        <p:nvSpPr>
          <p:cNvPr id="6" name="TextBox 6"/>
          <p:cNvSpPr txBox="1"/>
          <p:nvPr/>
        </p:nvSpPr>
        <p:spPr>
          <a:xfrm>
            <a:off x="787400" y="3175000"/>
            <a:ext cx="8356600" cy="977900"/>
          </a:xfrm>
          <a:prstGeom prst="rect">
            <a:avLst/>
          </a:prstGeom>
          <a:noFill/>
        </p:spPr>
        <p:txBody>
          <a:bodyPr vert="horz" wrap="none" lIns="0" tIns="0" rIns="0" bIns="0" rtlCol="0">
            <a:spAutoFit/>
          </a:bodyPr>
          <a:lstStyle/>
          <a:p>
            <a:pPr>
              <a:lnSpc>
                <a:spcPts val="3300"/>
              </a:lnSpc>
            </a:pPr>
            <a:r>
              <a:rPr lang="en-CA" sz="2802" smtClean="0">
                <a:solidFill>
                  <a:srgbClr val="FFFFFF"/>
                </a:solidFill>
                <a:latin typeface="Times New Roman"/>
                <a:cs typeface="Times New Roman"/>
              </a:rPr>
              <a:t>- Input / output devices: keyboard, mouse, haptics,</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FF"/>
                </a:solidFill>
                <a:latin typeface="Times New Roman"/>
                <a:cs typeface="Times New Roman"/>
              </a:rPr>
              <a:t>data glove, scanner, …</a:t>
            </a:r>
          </a:p>
          <a:p>
            <a:pPr>
              <a:lnSpc>
                <a:spcPts val="3300"/>
              </a:lnSpc>
            </a:pPr>
            <a:endParaRPr lang="en-CA" sz="2802">
              <a:solidFill>
                <a:srgbClr val="000000"/>
              </a:solidFill>
            </a:endParaRPr>
          </a:p>
        </p:txBody>
      </p:sp>
      <p:sp>
        <p:nvSpPr>
          <p:cNvPr id="7" name="TextBox 7"/>
          <p:cNvSpPr txBox="1"/>
          <p:nvPr/>
        </p:nvSpPr>
        <p:spPr>
          <a:xfrm>
            <a:off x="787400" y="4114800"/>
            <a:ext cx="8356600" cy="977900"/>
          </a:xfrm>
          <a:prstGeom prst="rect">
            <a:avLst/>
          </a:prstGeom>
          <a:noFill/>
        </p:spPr>
        <p:txBody>
          <a:bodyPr vert="horz" wrap="none" lIns="0" tIns="0" rIns="0" bIns="0" rtlCol="0">
            <a:spAutoFit/>
          </a:bodyPr>
          <a:lstStyle/>
          <a:p>
            <a:pPr>
              <a:lnSpc>
                <a:spcPts val="3300"/>
              </a:lnSpc>
            </a:pPr>
            <a:r>
              <a:rPr lang="en-CA" sz="2802" smtClean="0">
                <a:solidFill>
                  <a:srgbClr val="FFFFFF"/>
                </a:solidFill>
                <a:latin typeface="Times New Roman"/>
                <a:cs typeface="Times New Roman"/>
              </a:rPr>
              <a:t>- Software packages: standards, APIs, special-purpose</a:t>
            </a:r>
            <a:r>
              <a:rPr lang="en-CA" sz="2802" smtClean="0">
                <a:solidFill>
                  <a:srgbClr val="000000"/>
                </a:solidFill>
                <a:latin typeface="Times New Roman"/>
              </a:rPr>
              <a:t/>
            </a:r>
            <a:br>
              <a:rPr lang="en-CA" sz="2802" smtClean="0">
                <a:solidFill>
                  <a:srgbClr val="000000"/>
                </a:solidFill>
                <a:latin typeface="Times New Roman"/>
              </a:rPr>
            </a:br>
            <a:r>
              <a:rPr lang="en-CA" sz="2802" smtClean="0">
                <a:solidFill>
                  <a:srgbClr val="FFFFFF"/>
                </a:solidFill>
                <a:latin typeface="Times New Roman"/>
                <a:cs typeface="Times New Roman"/>
              </a:rPr>
              <a:t>software</a:t>
            </a:r>
          </a:p>
          <a:p>
            <a:pPr>
              <a:lnSpc>
                <a:spcPts val="3300"/>
              </a:lnSpc>
            </a:pPr>
            <a:endParaRPr lang="en-CA" sz="2802">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7" name="TextBox 2"/>
          <p:cNvSpPr txBox="1"/>
          <p:nvPr/>
        </p:nvSpPr>
        <p:spPr>
          <a:xfrm>
            <a:off x="254000" y="533400"/>
            <a:ext cx="8813800" cy="812800"/>
          </a:xfrm>
          <a:prstGeom prst="rect">
            <a:avLst/>
          </a:prstGeom>
          <a:noFill/>
        </p:spPr>
        <p:txBody>
          <a:bodyPr vert="horz" wrap="none" lIns="0" tIns="0" rIns="0" bIns="0" rtlCol="0">
            <a:spAutoFit/>
          </a:bodyPr>
          <a:lstStyle/>
          <a:p>
            <a:pPr>
              <a:lnSpc>
                <a:spcPts val="5060"/>
              </a:lnSpc>
            </a:pPr>
            <a:r>
              <a:rPr lang="en-CA" sz="4397" dirty="0" smtClean="0">
                <a:solidFill>
                  <a:srgbClr val="FFFF00"/>
                </a:solidFill>
                <a:latin typeface="Tahoma"/>
                <a:cs typeface="Tahoma"/>
              </a:rPr>
              <a:t>Why Computer Graphics?</a:t>
            </a:r>
          </a:p>
          <a:p>
            <a:pPr>
              <a:lnSpc>
                <a:spcPts val="5060"/>
              </a:lnSpc>
            </a:pPr>
            <a:endParaRPr lang="en-CA" sz="4397" dirty="0">
              <a:solidFill>
                <a:srgbClr val="000000"/>
              </a:solidFill>
            </a:endParaRPr>
          </a:p>
        </p:txBody>
      </p:sp>
      <p:grpSp>
        <p:nvGrpSpPr>
          <p:cNvPr id="18" name="Group 17"/>
          <p:cNvGrpSpPr/>
          <p:nvPr/>
        </p:nvGrpSpPr>
        <p:grpSpPr>
          <a:xfrm>
            <a:off x="330200" y="1390650"/>
            <a:ext cx="8813800" cy="5365750"/>
            <a:chOff x="330200" y="1390650"/>
            <a:chExt cx="8813800" cy="5365750"/>
          </a:xfrm>
        </p:grpSpPr>
        <p:sp>
          <p:nvSpPr>
            <p:cNvPr id="3" name="TextBox 3"/>
            <p:cNvSpPr txBox="1"/>
            <p:nvPr/>
          </p:nvSpPr>
          <p:spPr>
            <a:xfrm>
              <a:off x="330200" y="1390650"/>
              <a:ext cx="8813800" cy="977900"/>
            </a:xfrm>
            <a:prstGeom prst="rect">
              <a:avLst/>
            </a:prstGeom>
            <a:noFill/>
          </p:spPr>
          <p:txBody>
            <a:bodyPr vert="horz" wrap="none" lIns="0" tIns="0" rIns="0" bIns="0" rtlCol="0">
              <a:spAutoFit/>
            </a:bodyPr>
            <a:lstStyle/>
            <a:p>
              <a:pPr>
                <a:lnSpc>
                  <a:spcPts val="3300"/>
                </a:lnSpc>
              </a:pPr>
              <a:r>
                <a:rPr lang="en-CA" sz="2802" dirty="0" smtClean="0">
                  <a:solidFill>
                    <a:srgbClr val="FFFF00"/>
                  </a:solidFill>
                  <a:latin typeface="Times New Roman"/>
                  <a:cs typeface="Times New Roman"/>
                </a:rPr>
                <a:t>• Applications (In essence, computer graphics is</a:t>
              </a:r>
              <a:r>
                <a:rPr lang="en-CA" sz="2802" dirty="0" smtClean="0">
                  <a:solidFill>
                    <a:srgbClr val="000000"/>
                  </a:solidFill>
                  <a:latin typeface="Times New Roman"/>
                </a:rPr>
                <a:t/>
              </a:r>
              <a:br>
                <a:rPr lang="en-CA" sz="2802" dirty="0" smtClean="0">
                  <a:solidFill>
                    <a:srgbClr val="000000"/>
                  </a:solidFill>
                  <a:latin typeface="Times New Roman"/>
                </a:rPr>
              </a:br>
              <a:r>
                <a:rPr lang="en-CA" sz="2802" dirty="0" smtClean="0">
                  <a:solidFill>
                    <a:srgbClr val="FFFF00"/>
                  </a:solidFill>
                  <a:latin typeface="Times New Roman"/>
                  <a:cs typeface="Times New Roman"/>
                </a:rPr>
                <a:t>application-driven)</a:t>
              </a:r>
            </a:p>
            <a:p>
              <a:pPr>
                <a:lnSpc>
                  <a:spcPts val="3300"/>
                </a:lnSpc>
              </a:pPr>
              <a:endParaRPr lang="en-CA" sz="2802" dirty="0">
                <a:solidFill>
                  <a:srgbClr val="000000"/>
                </a:solidFill>
              </a:endParaRPr>
            </a:p>
          </p:txBody>
        </p:sp>
        <p:sp>
          <p:nvSpPr>
            <p:cNvPr id="4" name="TextBox 4"/>
            <p:cNvSpPr txBox="1"/>
            <p:nvPr/>
          </p:nvSpPr>
          <p:spPr>
            <a:xfrm>
              <a:off x="533400" y="2362200"/>
              <a:ext cx="8356600" cy="457200"/>
            </a:xfrm>
            <a:prstGeom prst="rect">
              <a:avLst/>
            </a:prstGeom>
            <a:noFill/>
          </p:spPr>
          <p:txBody>
            <a:bodyPr vert="horz" wrap="none" lIns="0" tIns="0" rIns="0" bIns="0" rtlCol="0">
              <a:spAutoFit/>
            </a:bodyPr>
            <a:lstStyle/>
            <a:p>
              <a:pPr>
                <a:lnSpc>
                  <a:spcPts val="2760"/>
                </a:lnSpc>
              </a:pPr>
              <a:r>
                <a:rPr lang="en-CA" sz="2400" dirty="0" smtClean="0">
                  <a:solidFill>
                    <a:srgbClr val="FFFFFF"/>
                  </a:solidFill>
                  <a:latin typeface="Times New Roman"/>
                  <a:cs typeface="Times New Roman"/>
                </a:rPr>
                <a:t>- Entertainment: Movies, Video games</a:t>
              </a:r>
            </a:p>
            <a:p>
              <a:pPr>
                <a:lnSpc>
                  <a:spcPts val="2760"/>
                </a:lnSpc>
              </a:pPr>
              <a:endParaRPr lang="en-CA" sz="2400" dirty="0">
                <a:solidFill>
                  <a:srgbClr val="000000"/>
                </a:solidFill>
              </a:endParaRPr>
            </a:p>
          </p:txBody>
        </p:sp>
        <p:sp>
          <p:nvSpPr>
            <p:cNvPr id="5" name="TextBox 5"/>
            <p:cNvSpPr txBox="1"/>
            <p:nvPr/>
          </p:nvSpPr>
          <p:spPr>
            <a:xfrm>
              <a:off x="533400" y="2806700"/>
              <a:ext cx="8356600" cy="457200"/>
            </a:xfrm>
            <a:prstGeom prst="rect">
              <a:avLst/>
            </a:prstGeom>
            <a:noFill/>
          </p:spPr>
          <p:txBody>
            <a:bodyPr vert="horz" wrap="none" lIns="0" tIns="0" rIns="0" bIns="0" rtlCol="0">
              <a:spAutoFit/>
            </a:bodyPr>
            <a:lstStyle/>
            <a:p>
              <a:pPr>
                <a:lnSpc>
                  <a:spcPts val="2760"/>
                </a:lnSpc>
              </a:pPr>
              <a:r>
                <a:rPr lang="en-CA" sz="2400" dirty="0" smtClean="0">
                  <a:solidFill>
                    <a:srgbClr val="FFFFFF"/>
                  </a:solidFill>
                  <a:latin typeface="Times New Roman"/>
                  <a:cs typeface="Times New Roman"/>
                </a:rPr>
                <a:t>- Graphical user interface (GUI)</a:t>
              </a:r>
            </a:p>
            <a:p>
              <a:pPr>
                <a:lnSpc>
                  <a:spcPts val="2760"/>
                </a:lnSpc>
              </a:pPr>
              <a:endParaRPr lang="en-CA" sz="2400" dirty="0">
                <a:solidFill>
                  <a:srgbClr val="000000"/>
                </a:solidFill>
              </a:endParaRPr>
            </a:p>
          </p:txBody>
        </p:sp>
        <p:sp>
          <p:nvSpPr>
            <p:cNvPr id="6" name="TextBox 6"/>
            <p:cNvSpPr txBox="1"/>
            <p:nvPr/>
          </p:nvSpPr>
          <p:spPr>
            <a:xfrm>
              <a:off x="533400" y="3238500"/>
              <a:ext cx="8356600" cy="457200"/>
            </a:xfrm>
            <a:prstGeom prst="rect">
              <a:avLst/>
            </a:prstGeom>
            <a:noFill/>
          </p:spPr>
          <p:txBody>
            <a:bodyPr vert="horz" wrap="none" lIns="0" tIns="0" rIns="0" bIns="0" rtlCol="0">
              <a:spAutoFit/>
            </a:bodyPr>
            <a:lstStyle/>
            <a:p>
              <a:pPr>
                <a:lnSpc>
                  <a:spcPts val="2760"/>
                </a:lnSpc>
              </a:pPr>
              <a:r>
                <a:rPr lang="en-CA" sz="2400" dirty="0" smtClean="0">
                  <a:solidFill>
                    <a:srgbClr val="FFFFFF"/>
                  </a:solidFill>
                  <a:latin typeface="Times New Roman"/>
                  <a:cs typeface="Times New Roman"/>
                </a:rPr>
                <a:t>- Computer aided design and manufacturing (CAD/CAM)</a:t>
              </a:r>
            </a:p>
            <a:p>
              <a:pPr>
                <a:lnSpc>
                  <a:spcPts val="2760"/>
                </a:lnSpc>
              </a:pPr>
              <a:endParaRPr lang="en-CA" sz="2400" dirty="0">
                <a:solidFill>
                  <a:srgbClr val="000000"/>
                </a:solidFill>
              </a:endParaRPr>
            </a:p>
          </p:txBody>
        </p:sp>
        <p:sp>
          <p:nvSpPr>
            <p:cNvPr id="7" name="TextBox 7"/>
            <p:cNvSpPr txBox="1"/>
            <p:nvPr/>
          </p:nvSpPr>
          <p:spPr>
            <a:xfrm>
              <a:off x="533400" y="3683000"/>
              <a:ext cx="8356600" cy="457200"/>
            </a:xfrm>
            <a:prstGeom prst="rect">
              <a:avLst/>
            </a:prstGeom>
            <a:noFill/>
          </p:spPr>
          <p:txBody>
            <a:bodyPr vert="horz" wrap="none" lIns="0" tIns="0" rIns="0" bIns="0" rtlCol="0">
              <a:spAutoFit/>
            </a:bodyPr>
            <a:lstStyle/>
            <a:p>
              <a:pPr>
                <a:lnSpc>
                  <a:spcPts val="2760"/>
                </a:lnSpc>
              </a:pPr>
              <a:r>
                <a:rPr lang="en-CA" sz="2400" dirty="0" smtClean="0">
                  <a:solidFill>
                    <a:srgbClr val="FFFFFF"/>
                  </a:solidFill>
                  <a:latin typeface="Times New Roman"/>
                  <a:cs typeface="Times New Roman"/>
                </a:rPr>
                <a:t>- Engineering analysis and business</a:t>
              </a:r>
            </a:p>
            <a:p>
              <a:pPr>
                <a:lnSpc>
                  <a:spcPts val="2760"/>
                </a:lnSpc>
              </a:pPr>
              <a:endParaRPr lang="en-CA" sz="2400" dirty="0">
                <a:solidFill>
                  <a:srgbClr val="000000"/>
                </a:solidFill>
              </a:endParaRPr>
            </a:p>
          </p:txBody>
        </p:sp>
        <p:sp>
          <p:nvSpPr>
            <p:cNvPr id="8" name="TextBox 8"/>
            <p:cNvSpPr txBox="1"/>
            <p:nvPr/>
          </p:nvSpPr>
          <p:spPr>
            <a:xfrm>
              <a:off x="533400" y="41148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Medical applications</a:t>
              </a:r>
            </a:p>
            <a:p>
              <a:pPr>
                <a:lnSpc>
                  <a:spcPts val="2760"/>
                </a:lnSpc>
              </a:pPr>
              <a:endParaRPr lang="en-CA" sz="2400">
                <a:solidFill>
                  <a:srgbClr val="000000"/>
                </a:solidFill>
              </a:endParaRPr>
            </a:p>
          </p:txBody>
        </p:sp>
        <p:sp>
          <p:nvSpPr>
            <p:cNvPr id="9" name="TextBox 9"/>
            <p:cNvSpPr txBox="1"/>
            <p:nvPr/>
          </p:nvSpPr>
          <p:spPr>
            <a:xfrm>
              <a:off x="533400" y="4559300"/>
              <a:ext cx="8356600" cy="457200"/>
            </a:xfrm>
            <a:prstGeom prst="rect">
              <a:avLst/>
            </a:prstGeom>
            <a:noFill/>
          </p:spPr>
          <p:txBody>
            <a:bodyPr vert="horz" wrap="none" lIns="0" tIns="0" rIns="0" bIns="0" rtlCol="0">
              <a:spAutoFit/>
            </a:bodyPr>
            <a:lstStyle/>
            <a:p>
              <a:pPr>
                <a:lnSpc>
                  <a:spcPts val="2760"/>
                </a:lnSpc>
              </a:pPr>
              <a:r>
                <a:rPr lang="en-CA" sz="2400" dirty="0" smtClean="0">
                  <a:solidFill>
                    <a:srgbClr val="FFFFFF"/>
                  </a:solidFill>
                  <a:latin typeface="Times New Roman"/>
                  <a:cs typeface="Times New Roman"/>
                </a:rPr>
                <a:t>- Computer Art</a:t>
              </a:r>
            </a:p>
            <a:p>
              <a:pPr>
                <a:lnSpc>
                  <a:spcPts val="2760"/>
                </a:lnSpc>
              </a:pPr>
              <a:endParaRPr lang="en-CA" sz="2400" dirty="0">
                <a:solidFill>
                  <a:srgbClr val="000000"/>
                </a:solidFill>
              </a:endParaRPr>
            </a:p>
          </p:txBody>
        </p:sp>
        <p:sp>
          <p:nvSpPr>
            <p:cNvPr id="10" name="TextBox 10"/>
            <p:cNvSpPr txBox="1"/>
            <p:nvPr/>
          </p:nvSpPr>
          <p:spPr>
            <a:xfrm>
              <a:off x="533400" y="49911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Engineering Analysis</a:t>
              </a:r>
            </a:p>
            <a:p>
              <a:pPr>
                <a:lnSpc>
                  <a:spcPts val="2760"/>
                </a:lnSpc>
              </a:pPr>
              <a:endParaRPr lang="en-CA" sz="2400">
                <a:solidFill>
                  <a:srgbClr val="000000"/>
                </a:solidFill>
              </a:endParaRPr>
            </a:p>
          </p:txBody>
        </p:sp>
        <p:sp>
          <p:nvSpPr>
            <p:cNvPr id="11" name="TextBox 11"/>
            <p:cNvSpPr txBox="1"/>
            <p:nvPr/>
          </p:nvSpPr>
          <p:spPr>
            <a:xfrm>
              <a:off x="533400" y="54356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Scientific visualization / simulation</a:t>
              </a:r>
            </a:p>
            <a:p>
              <a:pPr>
                <a:lnSpc>
                  <a:spcPts val="2760"/>
                </a:lnSpc>
              </a:pPr>
              <a:endParaRPr lang="en-CA" sz="2400">
                <a:solidFill>
                  <a:srgbClr val="000000"/>
                </a:solidFill>
              </a:endParaRPr>
            </a:p>
          </p:txBody>
        </p:sp>
        <p:sp>
          <p:nvSpPr>
            <p:cNvPr id="12" name="TextBox 12"/>
            <p:cNvSpPr txBox="1"/>
            <p:nvPr/>
          </p:nvSpPr>
          <p:spPr>
            <a:xfrm>
              <a:off x="533400" y="58801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Virtual Reality</a:t>
              </a:r>
            </a:p>
            <a:p>
              <a:pPr>
                <a:lnSpc>
                  <a:spcPts val="2760"/>
                </a:lnSpc>
              </a:pPr>
              <a:endParaRPr lang="en-CA" sz="2400">
                <a:solidFill>
                  <a:srgbClr val="000000"/>
                </a:solidFill>
              </a:endParaRPr>
            </a:p>
          </p:txBody>
        </p:sp>
        <p:sp>
          <p:nvSpPr>
            <p:cNvPr id="15" name="TextBox 15"/>
            <p:cNvSpPr txBox="1"/>
            <p:nvPr/>
          </p:nvSpPr>
          <p:spPr>
            <a:xfrm>
              <a:off x="533400" y="6299200"/>
              <a:ext cx="1257300" cy="457200"/>
            </a:xfrm>
            <a:prstGeom prst="rect">
              <a:avLst/>
            </a:prstGeom>
            <a:noFill/>
          </p:spPr>
          <p:txBody>
            <a:bodyPr vert="horz" wrap="none" lIns="0" tIns="0" rIns="0" bIns="0" rtlCol="0">
              <a:spAutoFit/>
            </a:bodyPr>
            <a:lstStyle/>
            <a:p>
              <a:pPr>
                <a:lnSpc>
                  <a:spcPts val="2160"/>
                </a:lnSpc>
              </a:pPr>
              <a:r>
                <a:rPr lang="en-CA" sz="2400" smtClean="0">
                  <a:solidFill>
                    <a:srgbClr val="FFFFFF"/>
                  </a:solidFill>
                  <a:latin typeface="Times New Roman"/>
                  <a:cs typeface="Times New Roman"/>
                </a:rPr>
                <a:t>- others</a:t>
              </a:r>
            </a:p>
            <a:p>
              <a:pPr>
                <a:lnSpc>
                  <a:spcPts val="2160"/>
                </a:lnSpc>
              </a:pPr>
              <a:endParaRPr lang="en-CA" sz="2400" smtClean="0">
                <a:solidFill>
                  <a:srgbClr val="FFFFFF"/>
                </a:solidFill>
                <a:latin typeface="Times New Roman"/>
                <a:cs typeface="Times New Roman"/>
              </a:endParaRP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6"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Basic Topics - Undergraduate</a:t>
            </a:r>
          </a:p>
          <a:p>
            <a:pPr>
              <a:lnSpc>
                <a:spcPts val="5060"/>
              </a:lnSpc>
            </a:pPr>
            <a:endParaRPr lang="en-CA" sz="4397">
              <a:solidFill>
                <a:srgbClr val="000000"/>
              </a:solidFill>
            </a:endParaRPr>
          </a:p>
        </p:txBody>
      </p:sp>
      <p:sp>
        <p:nvSpPr>
          <p:cNvPr id="3" name="TextBox 3"/>
          <p:cNvSpPr txBox="1"/>
          <p:nvPr/>
        </p:nvSpPr>
        <p:spPr>
          <a:xfrm>
            <a:off x="330200" y="1587500"/>
            <a:ext cx="8813800" cy="457200"/>
          </a:xfrm>
          <a:prstGeom prst="rect">
            <a:avLst/>
          </a:prstGeom>
          <a:noFill/>
        </p:spPr>
        <p:txBody>
          <a:bodyPr vert="horz" wrap="none" lIns="0" tIns="0" rIns="0" bIns="0" rtlCol="0">
            <a:spAutoFit/>
          </a:bodyPr>
          <a:lstStyle/>
          <a:p>
            <a:pPr>
              <a:lnSpc>
                <a:spcPts val="2760"/>
              </a:lnSpc>
              <a:tabLst>
                <a:tab pos="342900" algn="l"/>
              </a:tabLst>
            </a:pPr>
            <a:r>
              <a:rPr lang="en-CA" sz="2400" smtClean="0">
                <a:solidFill>
                  <a:srgbClr val="FFFF00"/>
                </a:solidFill>
                <a:latin typeface="Times New Roman"/>
                <a:cs typeface="Times New Roman"/>
              </a:rPr>
              <a:t>•	2D / 3D transformation and</a:t>
            </a:r>
          </a:p>
          <a:p>
            <a:pPr>
              <a:lnSpc>
                <a:spcPts val="2760"/>
              </a:lnSpc>
            </a:pPr>
            <a:endParaRPr lang="en-CA" sz="2400">
              <a:solidFill>
                <a:srgbClr val="000000"/>
              </a:solidFill>
            </a:endParaRPr>
          </a:p>
        </p:txBody>
      </p:sp>
      <p:sp>
        <p:nvSpPr>
          <p:cNvPr id="4" name="TextBox 4"/>
          <p:cNvSpPr txBox="1"/>
          <p:nvPr/>
        </p:nvSpPr>
        <p:spPr>
          <a:xfrm>
            <a:off x="673100" y="1955800"/>
            <a:ext cx="8470900" cy="457200"/>
          </a:xfrm>
          <a:prstGeom prst="rect">
            <a:avLst/>
          </a:prstGeom>
          <a:noFill/>
        </p:spPr>
        <p:txBody>
          <a:bodyPr vert="horz" wrap="none" lIns="0" tIns="0" rIns="0" bIns="0" rtlCol="0">
            <a:spAutoFit/>
          </a:bodyPr>
          <a:lstStyle/>
          <a:p>
            <a:pPr>
              <a:lnSpc>
                <a:spcPts val="2760"/>
              </a:lnSpc>
            </a:pPr>
            <a:r>
              <a:rPr lang="en-CA" sz="2400" smtClean="0">
                <a:solidFill>
                  <a:srgbClr val="FFFF00"/>
                </a:solidFill>
                <a:latin typeface="Times New Roman"/>
                <a:cs typeface="Times New Roman"/>
              </a:rPr>
              <a:t>viewing</a:t>
            </a:r>
          </a:p>
          <a:p>
            <a:pPr>
              <a:lnSpc>
                <a:spcPts val="2760"/>
              </a:lnSpc>
            </a:pPr>
            <a:endParaRPr lang="en-CA" sz="2400">
              <a:solidFill>
                <a:srgbClr val="000000"/>
              </a:solidFill>
            </a:endParaRPr>
          </a:p>
        </p:txBody>
      </p:sp>
      <p:sp>
        <p:nvSpPr>
          <p:cNvPr id="5" name="TextBox 5"/>
          <p:cNvSpPr txBox="1"/>
          <p:nvPr/>
        </p:nvSpPr>
        <p:spPr>
          <a:xfrm>
            <a:off x="787400" y="2374900"/>
            <a:ext cx="8356600" cy="355600"/>
          </a:xfrm>
          <a:prstGeom prst="rect">
            <a:avLst/>
          </a:prstGeom>
          <a:noFill/>
        </p:spPr>
        <p:txBody>
          <a:bodyPr vert="horz" wrap="none" lIns="0" tIns="0" rIns="0" bIns="0" rtlCol="0">
            <a:spAutoFit/>
          </a:bodyPr>
          <a:lstStyle/>
          <a:p>
            <a:pPr>
              <a:lnSpc>
                <a:spcPts val="2300"/>
              </a:lnSpc>
              <a:tabLst>
                <a:tab pos="292100" algn="l"/>
              </a:tabLst>
            </a:pPr>
            <a:r>
              <a:rPr lang="en-CA" sz="1997" smtClean="0">
                <a:solidFill>
                  <a:srgbClr val="FFFFFF"/>
                </a:solidFill>
                <a:latin typeface="Times New Roman"/>
                <a:cs typeface="Times New Roman"/>
              </a:rPr>
              <a:t>-	3D viewing pipeline</a:t>
            </a:r>
          </a:p>
          <a:p>
            <a:pPr>
              <a:lnSpc>
                <a:spcPts val="2300"/>
              </a:lnSpc>
            </a:pPr>
            <a:endParaRPr lang="en-CA" sz="1997">
              <a:solidFill>
                <a:srgbClr val="000000"/>
              </a:solidFill>
            </a:endParaRPr>
          </a:p>
        </p:txBody>
      </p:sp>
      <p:sp>
        <p:nvSpPr>
          <p:cNvPr id="6" name="TextBox 6"/>
          <p:cNvSpPr txBox="1"/>
          <p:nvPr/>
        </p:nvSpPr>
        <p:spPr>
          <a:xfrm>
            <a:off x="787400" y="2743200"/>
            <a:ext cx="8356600" cy="381000"/>
          </a:xfrm>
          <a:prstGeom prst="rect">
            <a:avLst/>
          </a:prstGeom>
          <a:noFill/>
        </p:spPr>
        <p:txBody>
          <a:bodyPr vert="horz" wrap="none" lIns="0" tIns="0" rIns="0" bIns="0" rtlCol="0">
            <a:spAutoFit/>
          </a:bodyPr>
          <a:lstStyle/>
          <a:p>
            <a:pPr>
              <a:lnSpc>
                <a:spcPts val="2300"/>
              </a:lnSpc>
            </a:pPr>
            <a:r>
              <a:rPr lang="en-CA" sz="2000" smtClean="0">
                <a:solidFill>
                  <a:srgbClr val="FFFFFF"/>
                </a:solidFill>
                <a:latin typeface="Times New Roman"/>
                <a:cs typeface="Times New Roman"/>
              </a:rPr>
              <a:t>– Multiple coordinate system and</a:t>
            </a:r>
          </a:p>
          <a:p>
            <a:pPr>
              <a:lnSpc>
                <a:spcPts val="2300"/>
              </a:lnSpc>
            </a:pPr>
            <a:endParaRPr lang="en-CA" sz="2000">
              <a:solidFill>
                <a:srgbClr val="000000"/>
              </a:solidFill>
            </a:endParaRPr>
          </a:p>
        </p:txBody>
      </p:sp>
      <p:sp>
        <p:nvSpPr>
          <p:cNvPr id="7" name="TextBox 7"/>
          <p:cNvSpPr txBox="1"/>
          <p:nvPr/>
        </p:nvSpPr>
        <p:spPr>
          <a:xfrm>
            <a:off x="1079500" y="3048000"/>
            <a:ext cx="80645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their transformation</a:t>
            </a:r>
          </a:p>
          <a:p>
            <a:pPr>
              <a:lnSpc>
                <a:spcPts val="2300"/>
              </a:lnSpc>
            </a:pPr>
            <a:endParaRPr lang="en-CA" sz="1997">
              <a:solidFill>
                <a:srgbClr val="000000"/>
              </a:solidFill>
            </a:endParaRPr>
          </a:p>
        </p:txBody>
      </p:sp>
      <p:sp>
        <p:nvSpPr>
          <p:cNvPr id="8" name="TextBox 8"/>
          <p:cNvSpPr txBox="1"/>
          <p:nvPr/>
        </p:nvSpPr>
        <p:spPr>
          <a:xfrm>
            <a:off x="787400" y="34163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Projection: parallel, perspective</a:t>
            </a:r>
          </a:p>
          <a:p>
            <a:pPr>
              <a:lnSpc>
                <a:spcPts val="2300"/>
              </a:lnSpc>
            </a:pPr>
            <a:endParaRPr lang="en-CA" sz="1997">
              <a:solidFill>
                <a:srgbClr val="000000"/>
              </a:solidFill>
            </a:endParaRPr>
          </a:p>
        </p:txBody>
      </p:sp>
      <p:sp>
        <p:nvSpPr>
          <p:cNvPr id="9" name="TextBox 9"/>
          <p:cNvSpPr txBox="1"/>
          <p:nvPr/>
        </p:nvSpPr>
        <p:spPr>
          <a:xfrm>
            <a:off x="787400" y="3784600"/>
            <a:ext cx="83566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 Mathematical (matrix)</a:t>
            </a:r>
          </a:p>
          <a:p>
            <a:pPr>
              <a:lnSpc>
                <a:spcPts val="2300"/>
              </a:lnSpc>
            </a:pPr>
            <a:endParaRPr lang="en-CA" sz="1997">
              <a:solidFill>
                <a:srgbClr val="000000"/>
              </a:solidFill>
            </a:endParaRPr>
          </a:p>
        </p:txBody>
      </p:sp>
      <p:sp>
        <p:nvSpPr>
          <p:cNvPr id="10" name="TextBox 10"/>
          <p:cNvSpPr txBox="1"/>
          <p:nvPr/>
        </p:nvSpPr>
        <p:spPr>
          <a:xfrm>
            <a:off x="1079500" y="4089400"/>
            <a:ext cx="80645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representations</a:t>
            </a:r>
          </a:p>
          <a:p>
            <a:pPr>
              <a:lnSpc>
                <a:spcPts val="2300"/>
              </a:lnSpc>
            </a:pPr>
            <a:endParaRPr lang="en-CA" sz="1997">
              <a:solidFill>
                <a:srgbClr val="00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Basic Topics - Undergraduate</a:t>
            </a:r>
          </a:p>
          <a:p>
            <a:pPr>
              <a:lnSpc>
                <a:spcPts val="5060"/>
              </a:lnSpc>
            </a:pPr>
            <a:endParaRPr lang="en-CA" sz="4397">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Ray-casting and ray-tracing</a:t>
            </a:r>
          </a:p>
          <a:p>
            <a:pPr>
              <a:lnSpc>
                <a:spcPts val="3680"/>
              </a:lnSpc>
            </a:pPr>
            <a:endParaRPr lang="en-CA" sz="3197">
              <a:solidFill>
                <a:srgbClr val="000000"/>
              </a:solidFill>
            </a:endParaRPr>
          </a:p>
        </p:txBody>
      </p:sp>
      <p:sp>
        <p:nvSpPr>
          <p:cNvPr id="4" name="TextBox 4"/>
          <p:cNvSpPr txBox="1"/>
          <p:nvPr/>
        </p:nvSpPr>
        <p:spPr>
          <a:xfrm>
            <a:off x="787400" y="21463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Creating photorealistic rendering images</a:t>
            </a:r>
          </a:p>
          <a:p>
            <a:pPr>
              <a:lnSpc>
                <a:spcPts val="2760"/>
              </a:lnSpc>
            </a:pPr>
            <a:endParaRPr lang="en-CA" sz="2400">
              <a:solidFill>
                <a:srgbClr val="00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6"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Basic Topics - Undergraduate</a:t>
            </a:r>
          </a:p>
          <a:p>
            <a:pPr>
              <a:lnSpc>
                <a:spcPts val="5060"/>
              </a:lnSpc>
            </a:pPr>
            <a:endParaRPr lang="en-CA" sz="4397">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Geometric models</a:t>
            </a:r>
          </a:p>
          <a:p>
            <a:pPr>
              <a:lnSpc>
                <a:spcPts val="3220"/>
              </a:lnSpc>
            </a:pPr>
            <a:endParaRPr lang="en-CA" sz="2802">
              <a:solidFill>
                <a:srgbClr val="000000"/>
              </a:solidFill>
            </a:endParaRPr>
          </a:p>
        </p:txBody>
      </p:sp>
      <p:sp>
        <p:nvSpPr>
          <p:cNvPr id="4" name="TextBox 4"/>
          <p:cNvSpPr txBox="1"/>
          <p:nvPr/>
        </p:nvSpPr>
        <p:spPr>
          <a:xfrm>
            <a:off x="787400" y="20828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Curves, surfaces, solids</a:t>
            </a:r>
          </a:p>
          <a:p>
            <a:pPr>
              <a:lnSpc>
                <a:spcPts val="2760"/>
              </a:lnSpc>
            </a:pPr>
            <a:endParaRPr lang="en-CA" sz="2400">
              <a:solidFill>
                <a:srgbClr val="000000"/>
              </a:solidFill>
            </a:endParaRPr>
          </a:p>
        </p:txBody>
      </p:sp>
      <p:sp>
        <p:nvSpPr>
          <p:cNvPr id="5" name="TextBox 5"/>
          <p:cNvSpPr txBox="1"/>
          <p:nvPr/>
        </p:nvSpPr>
        <p:spPr>
          <a:xfrm>
            <a:off x="787400" y="25273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Polygonal models</a:t>
            </a:r>
          </a:p>
          <a:p>
            <a:pPr>
              <a:lnSpc>
                <a:spcPts val="2760"/>
              </a:lnSpc>
            </a:pPr>
            <a:endParaRPr lang="en-CA" sz="2400">
              <a:solidFill>
                <a:srgbClr val="000000"/>
              </a:solidFill>
            </a:endParaRPr>
          </a:p>
        </p:txBody>
      </p:sp>
      <p:sp>
        <p:nvSpPr>
          <p:cNvPr id="6" name="TextBox 6"/>
          <p:cNvSpPr txBox="1"/>
          <p:nvPr/>
        </p:nvSpPr>
        <p:spPr>
          <a:xfrm>
            <a:off x="787400" y="29718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Parametric representations</a:t>
            </a:r>
          </a:p>
          <a:p>
            <a:pPr>
              <a:lnSpc>
                <a:spcPts val="2760"/>
              </a:lnSpc>
            </a:pPr>
            <a:endParaRPr lang="en-CA" sz="2400">
              <a:solidFill>
                <a:srgbClr val="000000"/>
              </a:solidFill>
            </a:endParaRPr>
          </a:p>
        </p:txBody>
      </p:sp>
      <p:sp>
        <p:nvSpPr>
          <p:cNvPr id="7" name="TextBox 7"/>
          <p:cNvSpPr txBox="1"/>
          <p:nvPr/>
        </p:nvSpPr>
        <p:spPr>
          <a:xfrm>
            <a:off x="787400" y="34036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Implicit representations</a:t>
            </a:r>
          </a:p>
          <a:p>
            <a:pPr>
              <a:lnSpc>
                <a:spcPts val="2760"/>
              </a:lnSpc>
            </a:pPr>
            <a:endParaRPr lang="en-CA" sz="2400">
              <a:solidFill>
                <a:srgbClr val="000000"/>
              </a:solidFill>
            </a:endParaRPr>
          </a:p>
        </p:txBody>
      </p:sp>
      <p:sp>
        <p:nvSpPr>
          <p:cNvPr id="8" name="TextBox 8"/>
          <p:cNvSpPr txBox="1"/>
          <p:nvPr/>
        </p:nvSpPr>
        <p:spPr>
          <a:xfrm>
            <a:off x="787400" y="38481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Boundary representations</a:t>
            </a:r>
          </a:p>
          <a:p>
            <a:pPr>
              <a:lnSpc>
                <a:spcPts val="2760"/>
              </a:lnSpc>
            </a:pPr>
            <a:endParaRPr lang="en-CA" sz="2400">
              <a:solidFill>
                <a:srgbClr val="000000"/>
              </a:solidFill>
            </a:endParaRPr>
          </a:p>
        </p:txBody>
      </p:sp>
      <p:sp>
        <p:nvSpPr>
          <p:cNvPr id="9" name="TextBox 9"/>
          <p:cNvSpPr txBox="1"/>
          <p:nvPr/>
        </p:nvSpPr>
        <p:spPr>
          <a:xfrm>
            <a:off x="787400" y="42799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Boolean operations</a:t>
            </a:r>
          </a:p>
          <a:p>
            <a:pPr>
              <a:lnSpc>
                <a:spcPts val="2760"/>
              </a:lnSpc>
            </a:pPr>
            <a:endParaRPr lang="en-CA" sz="2400">
              <a:solidFill>
                <a:srgbClr val="000000"/>
              </a:solidFill>
            </a:endParaRPr>
          </a:p>
        </p:txBody>
      </p:sp>
      <p:sp>
        <p:nvSpPr>
          <p:cNvPr id="10" name="TextBox 10"/>
          <p:cNvSpPr txBox="1"/>
          <p:nvPr/>
        </p:nvSpPr>
        <p:spPr>
          <a:xfrm>
            <a:off x="1079500" y="4648200"/>
            <a:ext cx="80645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(union, subtraction, …)</a:t>
            </a:r>
          </a:p>
          <a:p>
            <a:pPr>
              <a:lnSpc>
                <a:spcPts val="2760"/>
              </a:lnSpc>
            </a:pPr>
            <a:endParaRPr lang="en-CA" sz="2400">
              <a:solidFill>
                <a:srgbClr val="000000"/>
              </a:solidFill>
            </a:endParaRPr>
          </a:p>
        </p:txBody>
      </p:sp>
      <p:sp>
        <p:nvSpPr>
          <p:cNvPr id="11" name="TextBox 11"/>
          <p:cNvSpPr txBox="1"/>
          <p:nvPr/>
        </p:nvSpPr>
        <p:spPr>
          <a:xfrm>
            <a:off x="787400" y="50927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Editing, Deformation</a:t>
            </a:r>
          </a:p>
          <a:p>
            <a:pPr>
              <a:lnSpc>
                <a:spcPts val="2760"/>
              </a:lnSpc>
            </a:pPr>
            <a:endParaRPr lang="en-CA" sz="2400">
              <a:solidFill>
                <a:srgbClr val="00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7"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Basic Topics - Undergraduate</a:t>
            </a:r>
          </a:p>
          <a:p>
            <a:pPr>
              <a:lnSpc>
                <a:spcPts val="5060"/>
              </a:lnSpc>
            </a:pPr>
            <a:endParaRPr lang="en-CA" sz="4397">
              <a:solidFill>
                <a:srgbClr val="000000"/>
              </a:solidFill>
            </a:endParaRPr>
          </a:p>
        </p:txBody>
      </p:sp>
      <p:sp>
        <p:nvSpPr>
          <p:cNvPr id="3" name="TextBox 3"/>
          <p:cNvSpPr txBox="1"/>
          <p:nvPr/>
        </p:nvSpPr>
        <p:spPr>
          <a:xfrm>
            <a:off x="330200" y="1587500"/>
            <a:ext cx="8813800" cy="5334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 Illumination and Shading</a:t>
            </a:r>
          </a:p>
          <a:p>
            <a:pPr>
              <a:lnSpc>
                <a:spcPts val="3220"/>
              </a:lnSpc>
            </a:pPr>
            <a:endParaRPr lang="en-CA" sz="2802">
              <a:solidFill>
                <a:srgbClr val="000000"/>
              </a:solidFill>
            </a:endParaRPr>
          </a:p>
        </p:txBody>
      </p:sp>
      <p:sp>
        <p:nvSpPr>
          <p:cNvPr id="4" name="TextBox 4"/>
          <p:cNvSpPr txBox="1"/>
          <p:nvPr/>
        </p:nvSpPr>
        <p:spPr>
          <a:xfrm>
            <a:off x="787400" y="2082800"/>
            <a:ext cx="83566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 Light properties, light</a:t>
            </a:r>
          </a:p>
          <a:p>
            <a:pPr>
              <a:lnSpc>
                <a:spcPts val="2760"/>
              </a:lnSpc>
            </a:pPr>
            <a:endParaRPr lang="en-CA" sz="2400">
              <a:solidFill>
                <a:srgbClr val="000000"/>
              </a:solidFill>
            </a:endParaRPr>
          </a:p>
        </p:txBody>
      </p:sp>
      <p:sp>
        <p:nvSpPr>
          <p:cNvPr id="5" name="TextBox 5"/>
          <p:cNvSpPr txBox="1"/>
          <p:nvPr/>
        </p:nvSpPr>
        <p:spPr>
          <a:xfrm>
            <a:off x="1079500" y="2451100"/>
            <a:ext cx="80645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simulation</a:t>
            </a:r>
          </a:p>
          <a:p>
            <a:pPr>
              <a:lnSpc>
                <a:spcPts val="2760"/>
              </a:lnSpc>
            </a:pPr>
            <a:endParaRPr lang="en-CA" sz="2400">
              <a:solidFill>
                <a:srgbClr val="000000"/>
              </a:solidFill>
            </a:endParaRPr>
          </a:p>
        </p:txBody>
      </p:sp>
      <p:sp>
        <p:nvSpPr>
          <p:cNvPr id="6" name="TextBox 6"/>
          <p:cNvSpPr txBox="1"/>
          <p:nvPr/>
        </p:nvSpPr>
        <p:spPr>
          <a:xfrm>
            <a:off x="787400" y="2882900"/>
            <a:ext cx="5308600" cy="863600"/>
          </a:xfrm>
          <a:prstGeom prst="rect">
            <a:avLst/>
          </a:prstGeom>
          <a:noFill/>
        </p:spPr>
        <p:txBody>
          <a:bodyPr vert="horz" wrap="none" lIns="0" tIns="0" rIns="0" bIns="0" rtlCol="0">
            <a:spAutoFit/>
          </a:bodyPr>
          <a:lstStyle/>
          <a:p>
            <a:pPr>
              <a:lnSpc>
                <a:spcPts val="2900"/>
              </a:lnSpc>
              <a:tabLst>
                <a:tab pos="292100" algn="l"/>
              </a:tabLst>
            </a:pPr>
            <a:r>
              <a:rPr lang="en-CA" sz="2400" smtClean="0">
                <a:solidFill>
                  <a:srgbClr val="FFFFFF"/>
                </a:solidFill>
                <a:latin typeface="Times New Roman"/>
                <a:cs typeface="Times New Roman"/>
              </a:rPr>
              <a:t>- Local illumination</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FF"/>
                </a:solidFill>
                <a:latin typeface="Times New Roman"/>
                <a:cs typeface="Times New Roman"/>
              </a:rPr>
              <a:t>	(ambient, diffuse,</a:t>
            </a:r>
          </a:p>
          <a:p>
            <a:pPr>
              <a:lnSpc>
                <a:spcPts val="2875"/>
              </a:lnSpc>
            </a:pPr>
            <a:endParaRPr lang="en-CA" sz="2400">
              <a:solidFill>
                <a:srgbClr val="000000"/>
              </a:solidFill>
            </a:endParaRPr>
          </a:p>
        </p:txBody>
      </p:sp>
      <p:sp>
        <p:nvSpPr>
          <p:cNvPr id="7" name="TextBox 7"/>
          <p:cNvSpPr txBox="1"/>
          <p:nvPr/>
        </p:nvSpPr>
        <p:spPr>
          <a:xfrm>
            <a:off x="1079500" y="3619500"/>
            <a:ext cx="5016500" cy="508000"/>
          </a:xfrm>
          <a:prstGeom prst="rect">
            <a:avLst/>
          </a:prstGeom>
          <a:noFill/>
        </p:spPr>
        <p:txBody>
          <a:bodyPr vert="horz" wrap="none" lIns="0" tIns="0" rIns="0" bIns="0" rtlCol="0">
            <a:spAutoFit/>
          </a:bodyPr>
          <a:lstStyle/>
          <a:p>
            <a:pPr>
              <a:lnSpc>
                <a:spcPts val="2700"/>
              </a:lnSpc>
            </a:pPr>
            <a:r>
              <a:rPr lang="en-CA" sz="2400" smtClean="0">
                <a:solidFill>
                  <a:srgbClr val="FFFFFF"/>
                </a:solidFill>
                <a:latin typeface="Times New Roman"/>
                <a:cs typeface="Times New Roman"/>
              </a:rPr>
              <a:t>specular)</a:t>
            </a:r>
          </a:p>
          <a:p>
            <a:pPr>
              <a:lnSpc>
                <a:spcPts val="2760"/>
              </a:lnSpc>
            </a:pPr>
            <a:endParaRPr lang="en-CA" sz="2400">
              <a:solidFill>
                <a:srgbClr val="000000"/>
              </a:solidFill>
            </a:endParaRPr>
          </a:p>
        </p:txBody>
      </p:sp>
      <p:sp>
        <p:nvSpPr>
          <p:cNvPr id="8" name="TextBox 8"/>
          <p:cNvSpPr txBox="1"/>
          <p:nvPr/>
        </p:nvSpPr>
        <p:spPr>
          <a:xfrm>
            <a:off x="787400" y="4051300"/>
            <a:ext cx="5308600" cy="863600"/>
          </a:xfrm>
          <a:prstGeom prst="rect">
            <a:avLst/>
          </a:prstGeom>
          <a:noFill/>
        </p:spPr>
        <p:txBody>
          <a:bodyPr vert="horz" wrap="none" lIns="0" tIns="0" rIns="0" bIns="0" rtlCol="0">
            <a:spAutoFit/>
          </a:bodyPr>
          <a:lstStyle/>
          <a:p>
            <a:pPr>
              <a:lnSpc>
                <a:spcPts val="2900"/>
              </a:lnSpc>
              <a:tabLst>
                <a:tab pos="292100" algn="l"/>
              </a:tabLst>
            </a:pPr>
            <a:r>
              <a:rPr lang="en-CA" sz="2400" smtClean="0">
                <a:solidFill>
                  <a:srgbClr val="FFFFFF"/>
                </a:solidFill>
                <a:latin typeface="Times New Roman"/>
                <a:cs typeface="Times New Roman"/>
              </a:rPr>
              <a:t>- Global illumination (ray-</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FF"/>
                </a:solidFill>
                <a:latin typeface="Times New Roman"/>
                <a:cs typeface="Times New Roman"/>
              </a:rPr>
              <a:t>	tracing)</a:t>
            </a:r>
          </a:p>
          <a:p>
            <a:pPr>
              <a:lnSpc>
                <a:spcPts val="2875"/>
              </a:lnSpc>
            </a:pPr>
            <a:endParaRPr lang="en-CA" sz="2400">
              <a:solidFill>
                <a:srgbClr val="000000"/>
              </a:solidFill>
            </a:endParaRPr>
          </a:p>
        </p:txBody>
      </p:sp>
      <p:sp>
        <p:nvSpPr>
          <p:cNvPr id="9" name="TextBox 9"/>
          <p:cNvSpPr txBox="1"/>
          <p:nvPr/>
        </p:nvSpPr>
        <p:spPr>
          <a:xfrm>
            <a:off x="6565900" y="2819400"/>
            <a:ext cx="2463800" cy="279400"/>
          </a:xfrm>
          <a:prstGeom prst="rect">
            <a:avLst/>
          </a:prstGeom>
          <a:noFill/>
        </p:spPr>
        <p:txBody>
          <a:bodyPr vert="horz" wrap="none" lIns="0" tIns="0" rIns="0" bIns="0" rtlCol="0">
            <a:spAutoFit/>
          </a:bodyPr>
          <a:lstStyle/>
          <a:p>
            <a:pPr>
              <a:lnSpc>
                <a:spcPts val="1600"/>
              </a:lnSpc>
            </a:pPr>
            <a:r>
              <a:rPr lang="en-CA" sz="1397" smtClean="0">
                <a:solidFill>
                  <a:srgbClr val="000000"/>
                </a:solidFill>
                <a:latin typeface="Times New Roman"/>
                <a:cs typeface="Times New Roman"/>
              </a:rPr>
              <a:t>ambient</a:t>
            </a:r>
          </a:p>
          <a:p>
            <a:pPr>
              <a:lnSpc>
                <a:spcPts val="1610"/>
              </a:lnSpc>
            </a:pPr>
            <a:endParaRPr lang="en-CA" sz="1397">
              <a:solidFill>
                <a:srgbClr val="000000"/>
              </a:solidFill>
            </a:endParaRPr>
          </a:p>
        </p:txBody>
      </p:sp>
      <p:sp>
        <p:nvSpPr>
          <p:cNvPr id="10" name="TextBox 10"/>
          <p:cNvSpPr txBox="1"/>
          <p:nvPr/>
        </p:nvSpPr>
        <p:spPr>
          <a:xfrm>
            <a:off x="6210300" y="4686300"/>
            <a:ext cx="2819400" cy="279400"/>
          </a:xfrm>
          <a:prstGeom prst="rect">
            <a:avLst/>
          </a:prstGeom>
          <a:noFill/>
        </p:spPr>
        <p:txBody>
          <a:bodyPr vert="horz" wrap="none" lIns="0" tIns="0" rIns="0" bIns="0" rtlCol="0">
            <a:spAutoFit/>
          </a:bodyPr>
          <a:lstStyle/>
          <a:p>
            <a:pPr>
              <a:lnSpc>
                <a:spcPts val="1600"/>
              </a:lnSpc>
            </a:pPr>
            <a:r>
              <a:rPr lang="en-CA" sz="1397" smtClean="0">
                <a:solidFill>
                  <a:srgbClr val="000000"/>
                </a:solidFill>
                <a:latin typeface="Times New Roman"/>
                <a:cs typeface="Times New Roman"/>
              </a:rPr>
              <a:t>diffuse &amp; ambient</a:t>
            </a:r>
          </a:p>
          <a:p>
            <a:pPr>
              <a:lnSpc>
                <a:spcPts val="1610"/>
              </a:lnSpc>
            </a:pPr>
            <a:endParaRPr lang="en-CA" sz="1397">
              <a:solidFill>
                <a:srgbClr val="000000"/>
              </a:solidFill>
            </a:endParaRPr>
          </a:p>
        </p:txBody>
      </p:sp>
      <p:sp>
        <p:nvSpPr>
          <p:cNvPr id="14" name="TextBox 14"/>
          <p:cNvSpPr txBox="1"/>
          <p:nvPr/>
        </p:nvSpPr>
        <p:spPr>
          <a:xfrm>
            <a:off x="5803900" y="6540500"/>
            <a:ext cx="2298700" cy="165100"/>
          </a:xfrm>
          <a:prstGeom prst="rect">
            <a:avLst/>
          </a:prstGeom>
          <a:noFill/>
        </p:spPr>
        <p:txBody>
          <a:bodyPr vert="horz" wrap="none" lIns="0" tIns="0" rIns="0" bIns="0" rtlCol="0">
            <a:spAutoFit/>
          </a:bodyPr>
          <a:lstStyle/>
          <a:p>
            <a:pPr>
              <a:lnSpc>
                <a:spcPts val="1260"/>
              </a:lnSpc>
            </a:pPr>
            <a:r>
              <a:rPr lang="en-CA" sz="1300" spc="-10" smtClean="0">
                <a:solidFill>
                  <a:srgbClr val="000000"/>
                </a:solidFill>
                <a:latin typeface="Times New Roman"/>
                <a:cs typeface="Times New Roman"/>
              </a:rPr>
              <a:t>Specular &amp; diffuse &amp; ambient</a:t>
            </a:r>
          </a:p>
          <a:p>
            <a:pPr>
              <a:lnSpc>
                <a:spcPts val="1260"/>
              </a:lnSpc>
            </a:pPr>
            <a:endParaRPr lang="en-CA" sz="1300" spc="-10" smtClean="0">
              <a:solidFill>
                <a:srgbClr val="000000"/>
              </a:solidFill>
              <a:latin typeface="Times New Roman"/>
              <a:cs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21"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3D Graphics Pipeline</a:t>
            </a:r>
          </a:p>
          <a:p>
            <a:pPr>
              <a:lnSpc>
                <a:spcPts val="5060"/>
              </a:lnSpc>
            </a:pPr>
            <a:endParaRPr lang="en-CA" sz="4397">
              <a:solidFill>
                <a:srgbClr val="000000"/>
              </a:solidFill>
            </a:endParaRPr>
          </a:p>
        </p:txBody>
      </p:sp>
      <p:sp>
        <p:nvSpPr>
          <p:cNvPr id="3" name="TextBox 3"/>
          <p:cNvSpPr txBox="1"/>
          <p:nvPr/>
        </p:nvSpPr>
        <p:spPr>
          <a:xfrm>
            <a:off x="1549400" y="4406900"/>
            <a:ext cx="18288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3D Model</a:t>
            </a:r>
          </a:p>
          <a:p>
            <a:pPr>
              <a:lnSpc>
                <a:spcPts val="1840"/>
              </a:lnSpc>
            </a:pPr>
            <a:endParaRPr lang="en-CA" sz="1602">
              <a:solidFill>
                <a:srgbClr val="000000"/>
              </a:solidFill>
            </a:endParaRPr>
          </a:p>
        </p:txBody>
      </p:sp>
      <p:sp>
        <p:nvSpPr>
          <p:cNvPr id="4" name="TextBox 4"/>
          <p:cNvSpPr txBox="1"/>
          <p:nvPr/>
        </p:nvSpPr>
        <p:spPr>
          <a:xfrm>
            <a:off x="1485900" y="4648200"/>
            <a:ext cx="1892300" cy="342900"/>
          </a:xfrm>
          <a:prstGeom prst="rect">
            <a:avLst/>
          </a:prstGeom>
          <a:noFill/>
        </p:spPr>
        <p:txBody>
          <a:bodyPr vert="horz" wrap="none" lIns="0" tIns="0" rIns="0" bIns="0" rtlCol="0">
            <a:spAutoFit/>
          </a:bodyPr>
          <a:lstStyle/>
          <a:p>
            <a:pPr>
              <a:lnSpc>
                <a:spcPts val="1800"/>
              </a:lnSpc>
            </a:pPr>
            <a:r>
              <a:rPr lang="en-CA" sz="1604" smtClean="0">
                <a:solidFill>
                  <a:srgbClr val="FFFFFF"/>
                </a:solidFill>
                <a:latin typeface="Times New Roman"/>
                <a:cs typeface="Times New Roman"/>
              </a:rPr>
              <a:t>Acquisition</a:t>
            </a:r>
          </a:p>
          <a:p>
            <a:pPr>
              <a:lnSpc>
                <a:spcPts val="1840"/>
              </a:lnSpc>
            </a:pPr>
            <a:endParaRPr lang="en-CA" sz="1604">
              <a:solidFill>
                <a:srgbClr val="000000"/>
              </a:solidFill>
            </a:endParaRPr>
          </a:p>
        </p:txBody>
      </p:sp>
      <p:sp>
        <p:nvSpPr>
          <p:cNvPr id="5" name="TextBox 5"/>
          <p:cNvSpPr txBox="1"/>
          <p:nvPr/>
        </p:nvSpPr>
        <p:spPr>
          <a:xfrm>
            <a:off x="1485900" y="5549900"/>
            <a:ext cx="18923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Point clouds</a:t>
            </a:r>
          </a:p>
          <a:p>
            <a:pPr>
              <a:lnSpc>
                <a:spcPts val="1840"/>
              </a:lnSpc>
            </a:pPr>
            <a:endParaRPr lang="en-CA" sz="1602">
              <a:solidFill>
                <a:srgbClr val="000000"/>
              </a:solidFill>
            </a:endParaRPr>
          </a:p>
        </p:txBody>
      </p:sp>
      <p:sp>
        <p:nvSpPr>
          <p:cNvPr id="7" name="TextBox 7"/>
          <p:cNvSpPr txBox="1"/>
          <p:nvPr/>
        </p:nvSpPr>
        <p:spPr>
          <a:xfrm>
            <a:off x="4140200" y="4470400"/>
            <a:ext cx="20066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Geometric</a:t>
            </a:r>
          </a:p>
          <a:p>
            <a:pPr>
              <a:lnSpc>
                <a:spcPts val="1840"/>
              </a:lnSpc>
            </a:pPr>
            <a:endParaRPr lang="en-CA" sz="1602">
              <a:solidFill>
                <a:srgbClr val="000000"/>
              </a:solidFill>
            </a:endParaRPr>
          </a:p>
        </p:txBody>
      </p:sp>
      <p:sp>
        <p:nvSpPr>
          <p:cNvPr id="8" name="TextBox 8"/>
          <p:cNvSpPr txBox="1"/>
          <p:nvPr/>
        </p:nvSpPr>
        <p:spPr>
          <a:xfrm>
            <a:off x="4178300" y="4711700"/>
            <a:ext cx="19685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Modeling</a:t>
            </a:r>
          </a:p>
          <a:p>
            <a:pPr>
              <a:lnSpc>
                <a:spcPts val="1840"/>
              </a:lnSpc>
            </a:pPr>
            <a:endParaRPr lang="en-CA" sz="1602">
              <a:solidFill>
                <a:srgbClr val="000000"/>
              </a:solidFill>
            </a:endParaRPr>
          </a:p>
        </p:txBody>
      </p:sp>
      <p:sp>
        <p:nvSpPr>
          <p:cNvPr id="9" name="TextBox 9"/>
          <p:cNvSpPr txBox="1"/>
          <p:nvPr/>
        </p:nvSpPr>
        <p:spPr>
          <a:xfrm>
            <a:off x="3898900" y="5499100"/>
            <a:ext cx="22479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Curves &amp; surfaces</a:t>
            </a:r>
          </a:p>
          <a:p>
            <a:pPr>
              <a:lnSpc>
                <a:spcPts val="1840"/>
              </a:lnSpc>
            </a:pPr>
            <a:endParaRPr lang="en-CA" sz="1602">
              <a:solidFill>
                <a:srgbClr val="000000"/>
              </a:solidFill>
            </a:endParaRPr>
          </a:p>
        </p:txBody>
      </p:sp>
      <p:sp>
        <p:nvSpPr>
          <p:cNvPr id="10" name="TextBox 10"/>
          <p:cNvSpPr txBox="1"/>
          <p:nvPr/>
        </p:nvSpPr>
        <p:spPr>
          <a:xfrm>
            <a:off x="3492500" y="5727700"/>
            <a:ext cx="2654300" cy="584200"/>
          </a:xfrm>
          <a:prstGeom prst="rect">
            <a:avLst/>
          </a:prstGeom>
          <a:noFill/>
        </p:spPr>
        <p:txBody>
          <a:bodyPr vert="horz" wrap="none" lIns="0" tIns="0" rIns="0" bIns="0" rtlCol="0">
            <a:spAutoFit/>
          </a:bodyPr>
          <a:lstStyle/>
          <a:p>
            <a:pPr>
              <a:lnSpc>
                <a:spcPts val="1900"/>
              </a:lnSpc>
              <a:tabLst>
                <a:tab pos="76200" algn="l"/>
              </a:tabLst>
            </a:pPr>
            <a:r>
              <a:rPr lang="en-CA" sz="1602" smtClean="0">
                <a:solidFill>
                  <a:srgbClr val="FFFFFF"/>
                </a:solidFill>
                <a:latin typeface="Times New Roman"/>
                <a:cs typeface="Times New Roman"/>
              </a:rPr>
              <a:t>Digital geometry processing</a:t>
            </a:r>
            <a:r>
              <a:rPr lang="en-CA" sz="1602" smtClean="0">
                <a:solidFill>
                  <a:srgbClr val="000000"/>
                </a:solidFill>
                <a:latin typeface="Times New Roman"/>
              </a:rPr>
              <a:t/>
            </a:r>
            <a:br>
              <a:rPr lang="en-CA" sz="1602" smtClean="0">
                <a:solidFill>
                  <a:srgbClr val="000000"/>
                </a:solidFill>
                <a:latin typeface="Times New Roman"/>
              </a:rPr>
            </a:br>
            <a:r>
              <a:rPr lang="en-CA" sz="1602" smtClean="0">
                <a:solidFill>
                  <a:srgbClr val="FFFFFF"/>
                </a:solidFill>
                <a:latin typeface="Times New Roman"/>
                <a:cs typeface="Times New Roman"/>
              </a:rPr>
              <a:t>	Multi-resolution modeling</a:t>
            </a:r>
          </a:p>
          <a:p>
            <a:pPr>
              <a:lnSpc>
                <a:spcPts val="1920"/>
              </a:lnSpc>
            </a:pPr>
            <a:endParaRPr lang="en-CA" sz="1602">
              <a:solidFill>
                <a:srgbClr val="000000"/>
              </a:solidFill>
            </a:endParaRPr>
          </a:p>
        </p:txBody>
      </p:sp>
      <p:sp>
        <p:nvSpPr>
          <p:cNvPr id="11" name="TextBox 11"/>
          <p:cNvSpPr txBox="1"/>
          <p:nvPr/>
        </p:nvSpPr>
        <p:spPr>
          <a:xfrm>
            <a:off x="4546600" y="6223000"/>
            <a:ext cx="16002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a:t>
            </a:r>
          </a:p>
          <a:p>
            <a:pPr>
              <a:lnSpc>
                <a:spcPts val="1840"/>
              </a:lnSpc>
            </a:pPr>
            <a:endParaRPr lang="en-CA" sz="1602">
              <a:solidFill>
                <a:srgbClr val="000000"/>
              </a:solidFill>
            </a:endParaRPr>
          </a:p>
        </p:txBody>
      </p:sp>
      <p:sp>
        <p:nvSpPr>
          <p:cNvPr id="12" name="TextBox 12"/>
          <p:cNvSpPr txBox="1"/>
          <p:nvPr/>
        </p:nvSpPr>
        <p:spPr>
          <a:xfrm>
            <a:off x="6692900" y="4432300"/>
            <a:ext cx="2336800" cy="584200"/>
          </a:xfrm>
          <a:prstGeom prst="rect">
            <a:avLst/>
          </a:prstGeom>
          <a:noFill/>
        </p:spPr>
        <p:txBody>
          <a:bodyPr vert="horz" wrap="none" lIns="0" tIns="0" rIns="0" bIns="0" rtlCol="0">
            <a:spAutoFit/>
          </a:bodyPr>
          <a:lstStyle/>
          <a:p>
            <a:pPr>
              <a:lnSpc>
                <a:spcPts val="1900"/>
              </a:lnSpc>
              <a:tabLst>
                <a:tab pos="114300" algn="l"/>
              </a:tabLst>
            </a:pPr>
            <a:r>
              <a:rPr lang="en-CA" sz="1602" smtClean="0">
                <a:solidFill>
                  <a:srgbClr val="FFFFFF"/>
                </a:solidFill>
                <a:latin typeface="Times New Roman"/>
                <a:cs typeface="Times New Roman"/>
              </a:rPr>
              <a:t>Animation &amp;</a:t>
            </a:r>
            <a:r>
              <a:rPr lang="en-CA" sz="1602" smtClean="0">
                <a:solidFill>
                  <a:srgbClr val="000000"/>
                </a:solidFill>
                <a:latin typeface="Times New Roman"/>
              </a:rPr>
              <a:t/>
            </a:r>
            <a:br>
              <a:rPr lang="en-CA" sz="1602" smtClean="0">
                <a:solidFill>
                  <a:srgbClr val="000000"/>
                </a:solidFill>
                <a:latin typeface="Times New Roman"/>
              </a:rPr>
            </a:br>
            <a:r>
              <a:rPr lang="en-CA" sz="1602" smtClean="0">
                <a:solidFill>
                  <a:srgbClr val="FFFFFF"/>
                </a:solidFill>
                <a:latin typeface="Times New Roman"/>
                <a:cs typeface="Times New Roman"/>
              </a:rPr>
              <a:t>	Rendering</a:t>
            </a:r>
          </a:p>
          <a:p>
            <a:pPr>
              <a:lnSpc>
                <a:spcPts val="1915"/>
              </a:lnSpc>
            </a:pPr>
            <a:endParaRPr lang="en-CA" sz="1602">
              <a:solidFill>
                <a:srgbClr val="000000"/>
              </a:solidFill>
            </a:endParaRPr>
          </a:p>
        </p:txBody>
      </p:sp>
      <p:sp>
        <p:nvSpPr>
          <p:cNvPr id="13" name="TextBox 13"/>
          <p:cNvSpPr txBox="1"/>
          <p:nvPr/>
        </p:nvSpPr>
        <p:spPr>
          <a:xfrm>
            <a:off x="6832600" y="5308600"/>
            <a:ext cx="21971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Ray tracing</a:t>
            </a:r>
          </a:p>
          <a:p>
            <a:pPr>
              <a:lnSpc>
                <a:spcPts val="1840"/>
              </a:lnSpc>
            </a:pPr>
            <a:endParaRPr lang="en-CA" sz="1602">
              <a:solidFill>
                <a:srgbClr val="000000"/>
              </a:solidFill>
            </a:endParaRPr>
          </a:p>
        </p:txBody>
      </p:sp>
      <p:sp>
        <p:nvSpPr>
          <p:cNvPr id="14" name="TextBox 14"/>
          <p:cNvSpPr txBox="1"/>
          <p:nvPr/>
        </p:nvSpPr>
        <p:spPr>
          <a:xfrm>
            <a:off x="6400800" y="5549900"/>
            <a:ext cx="2628900" cy="584200"/>
          </a:xfrm>
          <a:prstGeom prst="rect">
            <a:avLst/>
          </a:prstGeom>
          <a:noFill/>
        </p:spPr>
        <p:txBody>
          <a:bodyPr vert="horz" wrap="none" lIns="0" tIns="0" rIns="0" bIns="0" rtlCol="0">
            <a:spAutoFit/>
          </a:bodyPr>
          <a:lstStyle/>
          <a:p>
            <a:pPr indent="188214">
              <a:lnSpc>
                <a:spcPts val="1900"/>
              </a:lnSpc>
            </a:pPr>
            <a:r>
              <a:rPr lang="en-CA" sz="1602" smtClean="0">
                <a:solidFill>
                  <a:srgbClr val="FFFFFF"/>
                </a:solidFill>
                <a:latin typeface="Times New Roman"/>
                <a:cs typeface="Times New Roman"/>
              </a:rPr>
              <a:t>Texture synthesis</a:t>
            </a:r>
            <a:r>
              <a:rPr lang="en-CA" sz="1602" smtClean="0">
                <a:solidFill>
                  <a:srgbClr val="000000"/>
                </a:solidFill>
                <a:latin typeface="Times New Roman"/>
              </a:rPr>
              <a:t/>
            </a:r>
            <a:br>
              <a:rPr lang="en-CA" sz="1602" smtClean="0">
                <a:solidFill>
                  <a:srgbClr val="000000"/>
                </a:solidFill>
                <a:latin typeface="Times New Roman"/>
              </a:rPr>
            </a:br>
            <a:r>
              <a:rPr lang="en-CA" sz="1602" smtClean="0">
                <a:solidFill>
                  <a:srgbClr val="FFFFFF"/>
                </a:solidFill>
                <a:latin typeface="Times New Roman"/>
                <a:cs typeface="Times New Roman"/>
              </a:rPr>
              <a:t>Appearance modeling</a:t>
            </a:r>
          </a:p>
          <a:p>
            <a:pPr>
              <a:lnSpc>
                <a:spcPts val="1920"/>
              </a:lnSpc>
            </a:pPr>
            <a:endParaRPr lang="en-CA" sz="1602">
              <a:solidFill>
                <a:srgbClr val="000000"/>
              </a:solidFill>
            </a:endParaRPr>
          </a:p>
        </p:txBody>
      </p:sp>
      <p:sp>
        <p:nvSpPr>
          <p:cNvPr id="15" name="TextBox 15"/>
          <p:cNvSpPr txBox="1"/>
          <p:nvPr/>
        </p:nvSpPr>
        <p:spPr>
          <a:xfrm>
            <a:off x="6273800" y="6045200"/>
            <a:ext cx="2755900" cy="342900"/>
          </a:xfrm>
          <a:prstGeom prst="rect">
            <a:avLst/>
          </a:prstGeom>
          <a:noFill/>
        </p:spPr>
        <p:txBody>
          <a:bodyPr vert="horz" wrap="none" lIns="0" tIns="0" rIns="0" bIns="0" rtlCol="0">
            <a:spAutoFit/>
          </a:bodyPr>
          <a:lstStyle/>
          <a:p>
            <a:pPr>
              <a:lnSpc>
                <a:spcPts val="1800"/>
              </a:lnSpc>
            </a:pPr>
            <a:r>
              <a:rPr lang="en-CA" sz="1604" smtClean="0">
                <a:solidFill>
                  <a:srgbClr val="FFFFFF"/>
                </a:solidFill>
                <a:latin typeface="Times New Roman"/>
                <a:cs typeface="Times New Roman"/>
              </a:rPr>
              <a:t>Physics-based simulation</a:t>
            </a:r>
          </a:p>
          <a:p>
            <a:pPr>
              <a:lnSpc>
                <a:spcPts val="1840"/>
              </a:lnSpc>
            </a:pPr>
            <a:endParaRPr lang="en-CA" sz="1604">
              <a:solidFill>
                <a:srgbClr val="000000"/>
              </a:solidFill>
            </a:endParaRPr>
          </a:p>
        </p:txBody>
      </p:sp>
      <p:sp>
        <p:nvSpPr>
          <p:cNvPr id="16" name="TextBox 16"/>
          <p:cNvSpPr txBox="1"/>
          <p:nvPr/>
        </p:nvSpPr>
        <p:spPr>
          <a:xfrm>
            <a:off x="7226300" y="6286500"/>
            <a:ext cx="18034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a:t>
            </a:r>
          </a:p>
          <a:p>
            <a:pPr>
              <a:lnSpc>
                <a:spcPts val="1840"/>
              </a:lnSpc>
            </a:pPr>
            <a:endParaRPr lang="en-CA" sz="1602">
              <a:solidFill>
                <a:srgbClr val="00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9" name="TextBox 2"/>
          <p:cNvSpPr txBox="1"/>
          <p:nvPr/>
        </p:nvSpPr>
        <p:spPr>
          <a:xfrm>
            <a:off x="330200" y="736600"/>
            <a:ext cx="8813800" cy="812800"/>
          </a:xfrm>
          <a:prstGeom prst="rect">
            <a:avLst/>
          </a:prstGeom>
          <a:noFill/>
        </p:spPr>
        <p:txBody>
          <a:bodyPr vert="horz" wrap="none" lIns="0" tIns="0" rIns="0" bIns="0" rtlCol="0">
            <a:spAutoFit/>
          </a:bodyPr>
          <a:lstStyle/>
          <a:p>
            <a:pPr>
              <a:lnSpc>
                <a:spcPts val="5060"/>
              </a:lnSpc>
            </a:pPr>
            <a:r>
              <a:rPr lang="en-CA" sz="4397" smtClean="0">
                <a:solidFill>
                  <a:srgbClr val="FFFF00"/>
                </a:solidFill>
                <a:latin typeface="Tahoma"/>
                <a:cs typeface="Tahoma"/>
              </a:rPr>
              <a:t>Graphics Rendering</a:t>
            </a:r>
          </a:p>
          <a:p>
            <a:pPr>
              <a:lnSpc>
                <a:spcPts val="5060"/>
              </a:lnSpc>
            </a:pPr>
            <a:endParaRPr lang="en-CA" sz="4397">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Conversion of a 3D scene into a 2D image</a:t>
            </a:r>
          </a:p>
          <a:p>
            <a:pPr>
              <a:lnSpc>
                <a:spcPts val="3680"/>
              </a:lnSpc>
            </a:pPr>
            <a:endParaRPr lang="en-CA" sz="3197">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20"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Rendering Pipeline</a:t>
            </a:r>
          </a:p>
          <a:p>
            <a:pPr>
              <a:lnSpc>
                <a:spcPts val="4600"/>
              </a:lnSpc>
            </a:pPr>
            <a:endParaRPr lang="en-CA" sz="4002">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Build a pipeline</a:t>
            </a:r>
          </a:p>
          <a:p>
            <a:pPr>
              <a:lnSpc>
                <a:spcPts val="3680"/>
              </a:lnSpc>
            </a:pPr>
            <a:endParaRPr lang="en-CA" sz="3197">
              <a:solidFill>
                <a:srgbClr val="000000"/>
              </a:solidFill>
            </a:endParaRPr>
          </a:p>
        </p:txBody>
      </p:sp>
      <p:sp>
        <p:nvSpPr>
          <p:cNvPr id="4" name="TextBox 4"/>
          <p:cNvSpPr txBox="1"/>
          <p:nvPr/>
        </p:nvSpPr>
        <p:spPr>
          <a:xfrm>
            <a:off x="330200" y="21717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Process 3D information in a series of steps</a:t>
            </a:r>
          </a:p>
          <a:p>
            <a:pPr>
              <a:lnSpc>
                <a:spcPts val="3680"/>
              </a:lnSpc>
            </a:pPr>
            <a:endParaRPr lang="en-CA" sz="3197">
              <a:solidFill>
                <a:srgbClr val="000000"/>
              </a:solidFill>
            </a:endParaRPr>
          </a:p>
        </p:txBody>
      </p:sp>
      <p:sp>
        <p:nvSpPr>
          <p:cNvPr id="5" name="TextBox 5"/>
          <p:cNvSpPr txBox="1"/>
          <p:nvPr/>
        </p:nvSpPr>
        <p:spPr>
          <a:xfrm>
            <a:off x="330200" y="2755900"/>
            <a:ext cx="8813800" cy="609600"/>
          </a:xfrm>
          <a:prstGeom prst="rect">
            <a:avLst/>
          </a:prstGeom>
          <a:noFill/>
        </p:spPr>
        <p:txBody>
          <a:bodyPr vert="horz" wrap="none" lIns="0" tIns="0" rIns="0" bIns="0" rtlCol="0">
            <a:spAutoFit/>
          </a:bodyPr>
          <a:lstStyle/>
          <a:p>
            <a:pPr>
              <a:lnSpc>
                <a:spcPts val="3680"/>
              </a:lnSpc>
            </a:pPr>
            <a:r>
              <a:rPr lang="en-CA" sz="3200" smtClean="0">
                <a:solidFill>
                  <a:srgbClr val="FFFF00"/>
                </a:solidFill>
                <a:latin typeface="Times New Roman"/>
                <a:cs typeface="Times New Roman"/>
              </a:rPr>
              <a:t>• Each step generates results for the next one</a:t>
            </a:r>
          </a:p>
          <a:p>
            <a:pPr>
              <a:lnSpc>
                <a:spcPts val="3680"/>
              </a:lnSpc>
            </a:pPr>
            <a:endParaRPr lang="en-CA" sz="3200">
              <a:solidFill>
                <a:srgbClr val="000000"/>
              </a:solidFill>
            </a:endParaRPr>
          </a:p>
        </p:txBody>
      </p:sp>
      <p:sp>
        <p:nvSpPr>
          <p:cNvPr id="6" name="TextBox 6"/>
          <p:cNvSpPr txBox="1"/>
          <p:nvPr/>
        </p:nvSpPr>
        <p:spPr>
          <a:xfrm>
            <a:off x="1955800" y="4305300"/>
            <a:ext cx="1130300" cy="254000"/>
          </a:xfrm>
          <a:prstGeom prst="rect">
            <a:avLst/>
          </a:prstGeom>
          <a:noFill/>
        </p:spPr>
        <p:txBody>
          <a:bodyPr vert="horz" wrap="none" lIns="0" tIns="0" rIns="0" bIns="0" rtlCol="0">
            <a:spAutoFit/>
          </a:bodyPr>
          <a:lstStyle/>
          <a:p>
            <a:pPr>
              <a:lnSpc>
                <a:spcPts val="1400"/>
              </a:lnSpc>
            </a:pPr>
            <a:r>
              <a:rPr lang="en-CA" sz="1200" smtClean="0">
                <a:solidFill>
                  <a:srgbClr val="FFFFFF"/>
                </a:solidFill>
                <a:latin typeface="Times New Roman"/>
                <a:cs typeface="Times New Roman"/>
              </a:rPr>
              <a:t>Geometric</a:t>
            </a:r>
          </a:p>
          <a:p>
            <a:pPr>
              <a:lnSpc>
                <a:spcPts val="1380"/>
              </a:lnSpc>
            </a:pPr>
            <a:endParaRPr lang="en-CA" sz="1200">
              <a:solidFill>
                <a:srgbClr val="000000"/>
              </a:solidFill>
            </a:endParaRPr>
          </a:p>
        </p:txBody>
      </p:sp>
      <p:sp>
        <p:nvSpPr>
          <p:cNvPr id="7" name="TextBox 7"/>
          <p:cNvSpPr txBox="1"/>
          <p:nvPr/>
        </p:nvSpPr>
        <p:spPr>
          <a:xfrm>
            <a:off x="1993900" y="4483100"/>
            <a:ext cx="1092200" cy="254000"/>
          </a:xfrm>
          <a:prstGeom prst="rect">
            <a:avLst/>
          </a:prstGeom>
          <a:noFill/>
        </p:spPr>
        <p:txBody>
          <a:bodyPr vert="horz" wrap="none" lIns="0" tIns="0" rIns="0" bIns="0" rtlCol="0">
            <a:spAutoFit/>
          </a:bodyPr>
          <a:lstStyle/>
          <a:p>
            <a:pPr>
              <a:lnSpc>
                <a:spcPts val="1400"/>
              </a:lnSpc>
            </a:pPr>
            <a:r>
              <a:rPr lang="en-CA" sz="1200" smtClean="0">
                <a:solidFill>
                  <a:srgbClr val="FFFFFF"/>
                </a:solidFill>
                <a:latin typeface="Times New Roman"/>
                <a:cs typeface="Times New Roman"/>
              </a:rPr>
              <a:t>modeling</a:t>
            </a:r>
          </a:p>
          <a:p>
            <a:pPr>
              <a:lnSpc>
                <a:spcPts val="1380"/>
              </a:lnSpc>
            </a:pPr>
            <a:endParaRPr lang="en-CA" sz="1200">
              <a:solidFill>
                <a:srgbClr val="000000"/>
              </a:solidFill>
            </a:endParaRPr>
          </a:p>
        </p:txBody>
      </p:sp>
      <p:sp>
        <p:nvSpPr>
          <p:cNvPr id="8" name="TextBox 8"/>
          <p:cNvSpPr txBox="1"/>
          <p:nvPr/>
        </p:nvSpPr>
        <p:spPr>
          <a:xfrm>
            <a:off x="1866900" y="4991100"/>
            <a:ext cx="12192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Create 3D</a:t>
            </a:r>
          </a:p>
          <a:p>
            <a:pPr>
              <a:lnSpc>
                <a:spcPts val="1840"/>
              </a:lnSpc>
            </a:pPr>
            <a:endParaRPr lang="en-CA" sz="1602">
              <a:solidFill>
                <a:srgbClr val="000000"/>
              </a:solidFill>
            </a:endParaRPr>
          </a:p>
        </p:txBody>
      </p:sp>
      <p:sp>
        <p:nvSpPr>
          <p:cNvPr id="9" name="TextBox 9"/>
          <p:cNvSpPr txBox="1"/>
          <p:nvPr/>
        </p:nvSpPr>
        <p:spPr>
          <a:xfrm>
            <a:off x="1993900" y="5245100"/>
            <a:ext cx="10922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objects</a:t>
            </a:r>
          </a:p>
          <a:p>
            <a:pPr>
              <a:lnSpc>
                <a:spcPts val="1840"/>
              </a:lnSpc>
            </a:pPr>
            <a:endParaRPr lang="en-CA" sz="1602">
              <a:solidFill>
                <a:srgbClr val="000000"/>
              </a:solidFill>
            </a:endParaRPr>
          </a:p>
        </p:txBody>
      </p:sp>
      <p:sp>
        <p:nvSpPr>
          <p:cNvPr id="10" name="TextBox 10"/>
          <p:cNvSpPr txBox="1"/>
          <p:nvPr/>
        </p:nvSpPr>
        <p:spPr>
          <a:xfrm>
            <a:off x="3441700" y="4254500"/>
            <a:ext cx="5588000" cy="254000"/>
          </a:xfrm>
          <a:prstGeom prst="rect">
            <a:avLst/>
          </a:prstGeom>
          <a:noFill/>
        </p:spPr>
        <p:txBody>
          <a:bodyPr vert="horz" wrap="none" lIns="0" tIns="0" rIns="0" bIns="0" rtlCol="0">
            <a:spAutoFit/>
          </a:bodyPr>
          <a:lstStyle/>
          <a:p>
            <a:pPr>
              <a:lnSpc>
                <a:spcPts val="1400"/>
              </a:lnSpc>
            </a:pPr>
            <a:r>
              <a:rPr lang="en-CA" sz="1200" smtClean="0">
                <a:solidFill>
                  <a:srgbClr val="FFFFFF"/>
                </a:solidFill>
                <a:latin typeface="Times New Roman"/>
                <a:cs typeface="Times New Roman"/>
              </a:rPr>
              <a:t>Geometric</a:t>
            </a:r>
          </a:p>
          <a:p>
            <a:pPr>
              <a:lnSpc>
                <a:spcPts val="1380"/>
              </a:lnSpc>
            </a:pPr>
            <a:endParaRPr lang="en-CA" sz="1200">
              <a:solidFill>
                <a:srgbClr val="000000"/>
              </a:solidFill>
            </a:endParaRPr>
          </a:p>
        </p:txBody>
      </p:sp>
      <p:sp>
        <p:nvSpPr>
          <p:cNvPr id="11" name="TextBox 11"/>
          <p:cNvSpPr txBox="1"/>
          <p:nvPr/>
        </p:nvSpPr>
        <p:spPr>
          <a:xfrm>
            <a:off x="3441700" y="4432300"/>
            <a:ext cx="5588000" cy="203200"/>
          </a:xfrm>
          <a:prstGeom prst="rect">
            <a:avLst/>
          </a:prstGeom>
          <a:noFill/>
        </p:spPr>
        <p:txBody>
          <a:bodyPr vert="horz" wrap="none" lIns="0" tIns="0" rIns="0" bIns="0" rtlCol="0">
            <a:spAutoFit/>
          </a:bodyPr>
          <a:lstStyle/>
          <a:p>
            <a:pPr>
              <a:lnSpc>
                <a:spcPts val="1400"/>
              </a:lnSpc>
              <a:tabLst>
                <a:tab pos="1485900" algn="l"/>
                <a:tab pos="3098800" algn="l"/>
              </a:tabLst>
            </a:pPr>
            <a:r>
              <a:rPr lang="en-CA" sz="1200" smtClean="0">
                <a:solidFill>
                  <a:srgbClr val="FFFFFF"/>
                </a:solidFill>
                <a:latin typeface="Times New Roman"/>
                <a:cs typeface="Times New Roman"/>
              </a:rPr>
              <a:t>processing	Rasterization	Display</a:t>
            </a:r>
          </a:p>
          <a:p>
            <a:pPr>
              <a:lnSpc>
                <a:spcPts val="1380"/>
              </a:lnSpc>
            </a:pPr>
            <a:endParaRPr lang="en-CA" sz="1200">
              <a:solidFill>
                <a:srgbClr val="000000"/>
              </a:solidFill>
            </a:endParaRPr>
          </a:p>
        </p:txBody>
      </p:sp>
      <p:sp>
        <p:nvSpPr>
          <p:cNvPr id="12" name="TextBox 12"/>
          <p:cNvSpPr txBox="1"/>
          <p:nvPr/>
        </p:nvSpPr>
        <p:spPr>
          <a:xfrm>
            <a:off x="3416300" y="4838700"/>
            <a:ext cx="5613400" cy="368300"/>
          </a:xfrm>
          <a:prstGeom prst="rect">
            <a:avLst/>
          </a:prstGeom>
          <a:noFill/>
        </p:spPr>
        <p:txBody>
          <a:bodyPr vert="horz" wrap="none" lIns="0" tIns="0" rIns="0" bIns="0" rtlCol="0">
            <a:spAutoFit/>
          </a:bodyPr>
          <a:lstStyle/>
          <a:p>
            <a:pPr>
              <a:lnSpc>
                <a:spcPts val="1800"/>
              </a:lnSpc>
              <a:tabLst>
                <a:tab pos="1346200" algn="l"/>
                <a:tab pos="2857500" algn="l"/>
              </a:tabLst>
            </a:pPr>
            <a:r>
              <a:rPr lang="en-CA" sz="1602" smtClean="0">
                <a:solidFill>
                  <a:srgbClr val="FFFFFF"/>
                </a:solidFill>
                <a:latin typeface="Times New Roman"/>
                <a:cs typeface="Times New Roman"/>
              </a:rPr>
              <a:t>Determine	Convert floating	Adjust pixels</a:t>
            </a:r>
          </a:p>
          <a:p>
            <a:pPr>
              <a:lnSpc>
                <a:spcPts val="1840"/>
              </a:lnSpc>
            </a:pPr>
            <a:endParaRPr lang="en-CA" sz="1602">
              <a:solidFill>
                <a:srgbClr val="000000"/>
              </a:solidFill>
            </a:endParaRPr>
          </a:p>
        </p:txBody>
      </p:sp>
      <p:sp>
        <p:nvSpPr>
          <p:cNvPr id="13" name="TextBox 13"/>
          <p:cNvSpPr txBox="1"/>
          <p:nvPr/>
        </p:nvSpPr>
        <p:spPr>
          <a:xfrm>
            <a:off x="3276600" y="5105400"/>
            <a:ext cx="5753100" cy="368300"/>
          </a:xfrm>
          <a:prstGeom prst="rect">
            <a:avLst/>
          </a:prstGeom>
          <a:noFill/>
        </p:spPr>
        <p:txBody>
          <a:bodyPr vert="horz" wrap="none" lIns="0" tIns="0" rIns="0" bIns="0" rtlCol="0">
            <a:spAutoFit/>
          </a:bodyPr>
          <a:lstStyle/>
          <a:p>
            <a:pPr>
              <a:lnSpc>
                <a:spcPts val="1700"/>
              </a:lnSpc>
              <a:tabLst>
                <a:tab pos="1536700" algn="l"/>
                <a:tab pos="3111500" algn="l"/>
              </a:tabLst>
            </a:pPr>
            <a:r>
              <a:rPr lang="en-CA" sz="1602" smtClean="0">
                <a:solidFill>
                  <a:srgbClr val="FFFFFF"/>
                </a:solidFill>
                <a:latin typeface="Times New Roman"/>
                <a:cs typeface="Times New Roman"/>
              </a:rPr>
              <a:t>which objects	point geometry	for special</a:t>
            </a:r>
          </a:p>
          <a:p>
            <a:pPr>
              <a:lnSpc>
                <a:spcPts val="1720"/>
              </a:lnSpc>
            </a:pPr>
            <a:endParaRPr lang="en-CA" sz="1602">
              <a:solidFill>
                <a:srgbClr val="000000"/>
              </a:solidFill>
            </a:endParaRPr>
          </a:p>
        </p:txBody>
      </p:sp>
      <p:sp>
        <p:nvSpPr>
          <p:cNvPr id="14" name="TextBox 14"/>
          <p:cNvSpPr txBox="1"/>
          <p:nvPr/>
        </p:nvSpPr>
        <p:spPr>
          <a:xfrm>
            <a:off x="3200400" y="5346700"/>
            <a:ext cx="5829300" cy="368300"/>
          </a:xfrm>
          <a:prstGeom prst="rect">
            <a:avLst/>
          </a:prstGeom>
          <a:noFill/>
        </p:spPr>
        <p:txBody>
          <a:bodyPr vert="horz" wrap="none" lIns="0" tIns="0" rIns="0" bIns="0" rtlCol="0">
            <a:spAutoFit/>
          </a:bodyPr>
          <a:lstStyle/>
          <a:p>
            <a:pPr>
              <a:lnSpc>
                <a:spcPts val="1700"/>
              </a:lnSpc>
              <a:tabLst>
                <a:tab pos="3352800" algn="l"/>
              </a:tabLst>
            </a:pPr>
            <a:r>
              <a:rPr lang="en-CA" sz="1602" smtClean="0">
                <a:solidFill>
                  <a:srgbClr val="FFFFFF"/>
                </a:solidFill>
                <a:latin typeface="Times New Roman"/>
                <a:cs typeface="Times New Roman"/>
              </a:rPr>
              <a:t>appear and how    to integer pixel	results</a:t>
            </a:r>
          </a:p>
          <a:p>
            <a:pPr>
              <a:lnSpc>
                <a:spcPts val="1715"/>
              </a:lnSpc>
            </a:pPr>
            <a:endParaRPr lang="en-CA" sz="1602">
              <a:solidFill>
                <a:srgbClr val="00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26"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The Camera Analogy</a:t>
            </a:r>
          </a:p>
          <a:p>
            <a:pPr>
              <a:lnSpc>
                <a:spcPts val="4600"/>
              </a:lnSpc>
            </a:pPr>
            <a:endParaRPr lang="en-CA" sz="4002">
              <a:solidFill>
                <a:srgbClr val="000000"/>
              </a:solidFill>
            </a:endParaRPr>
          </a:p>
        </p:txBody>
      </p:sp>
      <p:sp>
        <p:nvSpPr>
          <p:cNvPr id="3" name="TextBox 3"/>
          <p:cNvSpPr txBox="1"/>
          <p:nvPr/>
        </p:nvSpPr>
        <p:spPr>
          <a:xfrm>
            <a:off x="469900" y="1549400"/>
            <a:ext cx="1562100" cy="533400"/>
          </a:xfrm>
          <a:prstGeom prst="rect">
            <a:avLst/>
          </a:prstGeom>
          <a:noFill/>
        </p:spPr>
        <p:txBody>
          <a:bodyPr vert="horz" wrap="none" lIns="0" tIns="0" rIns="0" bIns="0" rtlCol="0">
            <a:spAutoFit/>
          </a:bodyPr>
          <a:lstStyle/>
          <a:p>
            <a:pPr>
              <a:lnSpc>
                <a:spcPts val="3505"/>
              </a:lnSpc>
            </a:pPr>
            <a:r>
              <a:rPr lang="en-CA" sz="2802" smtClean="0">
                <a:solidFill>
                  <a:srgbClr val="FFFF00"/>
                </a:solidFill>
                <a:latin typeface="Times New Roman"/>
                <a:cs typeface="Times New Roman"/>
              </a:rPr>
              <a:t>Viewing:</a:t>
            </a:r>
          </a:p>
          <a:p>
            <a:pPr>
              <a:lnSpc>
                <a:spcPts val="3505"/>
              </a:lnSpc>
            </a:pPr>
            <a:endParaRPr lang="en-CA" sz="2802" smtClean="0">
              <a:solidFill>
                <a:srgbClr val="FFFF00"/>
              </a:solidFill>
              <a:latin typeface="Times New Roman"/>
              <a:cs typeface="Times New Roman"/>
            </a:endParaRPr>
          </a:p>
        </p:txBody>
      </p:sp>
      <p:sp>
        <p:nvSpPr>
          <p:cNvPr id="4" name="TextBox 4"/>
          <p:cNvSpPr txBox="1"/>
          <p:nvPr/>
        </p:nvSpPr>
        <p:spPr>
          <a:xfrm>
            <a:off x="2374900" y="1549400"/>
            <a:ext cx="1155700" cy="355600"/>
          </a:xfrm>
          <a:prstGeom prst="rect">
            <a:avLst/>
          </a:prstGeom>
          <a:noFill/>
        </p:spPr>
        <p:txBody>
          <a:bodyPr vert="horz" wrap="none" lIns="0" tIns="0" rIns="0" bIns="0" rtlCol="0">
            <a:spAutoFit/>
          </a:bodyPr>
          <a:lstStyle/>
          <a:p>
            <a:pPr>
              <a:lnSpc>
                <a:spcPts val="2760"/>
              </a:lnSpc>
            </a:pPr>
            <a:r>
              <a:rPr lang="en-CA" sz="2400" smtClean="0">
                <a:solidFill>
                  <a:srgbClr val="CCCCFF"/>
                </a:solidFill>
                <a:latin typeface="Times New Roman"/>
                <a:cs typeface="Times New Roman"/>
              </a:rPr>
              <a:t>position</a:t>
            </a:r>
          </a:p>
          <a:p>
            <a:pPr>
              <a:lnSpc>
                <a:spcPts val="2760"/>
              </a:lnSpc>
            </a:pPr>
            <a:endParaRPr lang="en-CA" sz="2400" smtClean="0">
              <a:solidFill>
                <a:srgbClr val="CCCCFF"/>
              </a:solidFill>
              <a:latin typeface="Times New Roman"/>
              <a:cs typeface="Times New Roman"/>
            </a:endParaRPr>
          </a:p>
        </p:txBody>
      </p:sp>
      <p:sp>
        <p:nvSpPr>
          <p:cNvPr id="5" name="TextBox 5"/>
          <p:cNvSpPr txBox="1"/>
          <p:nvPr/>
        </p:nvSpPr>
        <p:spPr>
          <a:xfrm>
            <a:off x="3822700" y="1549400"/>
            <a:ext cx="1155700" cy="355600"/>
          </a:xfrm>
          <a:prstGeom prst="rect">
            <a:avLst/>
          </a:prstGeom>
          <a:noFill/>
        </p:spPr>
        <p:txBody>
          <a:bodyPr vert="horz" wrap="none" lIns="0" tIns="0" rIns="0" bIns="0" rtlCol="0">
            <a:spAutoFit/>
          </a:bodyPr>
          <a:lstStyle/>
          <a:p>
            <a:pPr>
              <a:lnSpc>
                <a:spcPts val="2760"/>
              </a:lnSpc>
            </a:pPr>
            <a:r>
              <a:rPr lang="en-CA" sz="2400" smtClean="0">
                <a:solidFill>
                  <a:srgbClr val="CCCCFF"/>
                </a:solidFill>
                <a:latin typeface="Times New Roman"/>
                <a:cs typeface="Times New Roman"/>
              </a:rPr>
              <a:t>position</a:t>
            </a:r>
          </a:p>
          <a:p>
            <a:pPr>
              <a:lnSpc>
                <a:spcPts val="2760"/>
              </a:lnSpc>
            </a:pPr>
            <a:endParaRPr lang="en-CA" sz="2400" smtClean="0">
              <a:solidFill>
                <a:srgbClr val="CCCCFF"/>
              </a:solidFill>
              <a:latin typeface="Times New Roman"/>
              <a:cs typeface="Times New Roman"/>
            </a:endParaRPr>
          </a:p>
        </p:txBody>
      </p:sp>
      <p:sp>
        <p:nvSpPr>
          <p:cNvPr id="6" name="TextBox 6"/>
          <p:cNvSpPr txBox="1"/>
          <p:nvPr/>
        </p:nvSpPr>
        <p:spPr>
          <a:xfrm>
            <a:off x="2374900" y="1917700"/>
            <a:ext cx="1104900" cy="457200"/>
          </a:xfrm>
          <a:prstGeom prst="rect">
            <a:avLst/>
          </a:prstGeom>
          <a:noFill/>
        </p:spPr>
        <p:txBody>
          <a:bodyPr vert="horz" wrap="none" lIns="0" tIns="0" rIns="0" bIns="0" rtlCol="0">
            <a:spAutoFit/>
          </a:bodyPr>
          <a:lstStyle/>
          <a:p>
            <a:pPr>
              <a:lnSpc>
                <a:spcPts val="2715"/>
              </a:lnSpc>
            </a:pPr>
            <a:r>
              <a:rPr lang="en-CA" sz="2400" smtClean="0">
                <a:solidFill>
                  <a:srgbClr val="CCCCFF"/>
                </a:solidFill>
                <a:latin typeface="Times New Roman"/>
                <a:cs typeface="Times New Roman"/>
              </a:rPr>
              <a:t>camera</a:t>
            </a:r>
          </a:p>
          <a:p>
            <a:pPr>
              <a:lnSpc>
                <a:spcPts val="2715"/>
              </a:lnSpc>
            </a:pPr>
            <a:endParaRPr lang="en-CA" sz="2400" smtClean="0">
              <a:solidFill>
                <a:srgbClr val="CCCCFF"/>
              </a:solidFill>
              <a:latin typeface="Times New Roman"/>
              <a:cs typeface="Times New Roman"/>
            </a:endParaRPr>
          </a:p>
        </p:txBody>
      </p:sp>
      <p:sp>
        <p:nvSpPr>
          <p:cNvPr id="7" name="TextBox 7"/>
          <p:cNvSpPr txBox="1"/>
          <p:nvPr/>
        </p:nvSpPr>
        <p:spPr>
          <a:xfrm>
            <a:off x="3822700" y="1917700"/>
            <a:ext cx="1155700" cy="355600"/>
          </a:xfrm>
          <a:prstGeom prst="rect">
            <a:avLst/>
          </a:prstGeom>
          <a:noFill/>
        </p:spPr>
        <p:txBody>
          <a:bodyPr vert="horz" wrap="none" lIns="0" tIns="0" rIns="0" bIns="0" rtlCol="0">
            <a:spAutoFit/>
          </a:bodyPr>
          <a:lstStyle/>
          <a:p>
            <a:pPr>
              <a:lnSpc>
                <a:spcPts val="2760"/>
              </a:lnSpc>
            </a:pPr>
            <a:r>
              <a:rPr lang="en-CA" sz="2400" smtClean="0">
                <a:solidFill>
                  <a:srgbClr val="CCCCFF"/>
                </a:solidFill>
                <a:latin typeface="Times New Roman"/>
                <a:cs typeface="Times New Roman"/>
              </a:rPr>
              <a:t>viewing</a:t>
            </a:r>
          </a:p>
          <a:p>
            <a:pPr>
              <a:lnSpc>
                <a:spcPts val="2760"/>
              </a:lnSpc>
            </a:pPr>
            <a:endParaRPr lang="en-CA" sz="2400" smtClean="0">
              <a:solidFill>
                <a:srgbClr val="CCCCFF"/>
              </a:solidFill>
              <a:latin typeface="Times New Roman"/>
              <a:cs typeface="Times New Roman"/>
            </a:endParaRPr>
          </a:p>
        </p:txBody>
      </p:sp>
      <p:sp>
        <p:nvSpPr>
          <p:cNvPr id="8" name="TextBox 8"/>
          <p:cNvSpPr txBox="1"/>
          <p:nvPr/>
        </p:nvSpPr>
        <p:spPr>
          <a:xfrm>
            <a:off x="3822700" y="2286000"/>
            <a:ext cx="1143000" cy="457200"/>
          </a:xfrm>
          <a:prstGeom prst="rect">
            <a:avLst/>
          </a:prstGeom>
          <a:noFill/>
        </p:spPr>
        <p:txBody>
          <a:bodyPr vert="horz" wrap="none" lIns="0" tIns="0" rIns="0" bIns="0" rtlCol="0">
            <a:spAutoFit/>
          </a:bodyPr>
          <a:lstStyle/>
          <a:p>
            <a:pPr>
              <a:lnSpc>
                <a:spcPts val="2760"/>
              </a:lnSpc>
            </a:pPr>
            <a:r>
              <a:rPr lang="en-CA" sz="2400" smtClean="0">
                <a:solidFill>
                  <a:srgbClr val="CCCCFF"/>
                </a:solidFill>
                <a:latin typeface="Times New Roman"/>
                <a:cs typeface="Times New Roman"/>
              </a:rPr>
              <a:t>volume</a:t>
            </a:r>
          </a:p>
          <a:p>
            <a:pPr>
              <a:lnSpc>
                <a:spcPts val="2760"/>
              </a:lnSpc>
            </a:pPr>
            <a:endParaRPr lang="en-CA" sz="2400" smtClean="0">
              <a:solidFill>
                <a:srgbClr val="CCCCFF"/>
              </a:solidFill>
              <a:latin typeface="Times New Roman"/>
              <a:cs typeface="Times New Roman"/>
            </a:endParaRPr>
          </a:p>
        </p:txBody>
      </p:sp>
      <p:sp>
        <p:nvSpPr>
          <p:cNvPr id="9" name="TextBox 9"/>
          <p:cNvSpPr txBox="1"/>
          <p:nvPr/>
        </p:nvSpPr>
        <p:spPr>
          <a:xfrm>
            <a:off x="469900" y="2984500"/>
            <a:ext cx="4508500" cy="355600"/>
          </a:xfrm>
          <a:prstGeom prst="rect">
            <a:avLst/>
          </a:prstGeom>
          <a:noFill/>
        </p:spPr>
        <p:txBody>
          <a:bodyPr vert="horz" wrap="none" lIns="0" tIns="0" rIns="0" bIns="0" rtlCol="0">
            <a:spAutoFit/>
          </a:bodyPr>
          <a:lstStyle/>
          <a:p>
            <a:pPr>
              <a:lnSpc>
                <a:spcPts val="3220"/>
              </a:lnSpc>
            </a:pPr>
            <a:r>
              <a:rPr lang="en-CA" sz="2802" smtClean="0">
                <a:solidFill>
                  <a:srgbClr val="FFFF00"/>
                </a:solidFill>
                <a:latin typeface="Times New Roman"/>
                <a:cs typeface="Times New Roman"/>
              </a:rPr>
              <a:t>Modeling: </a:t>
            </a:r>
            <a:r>
              <a:rPr lang="en-CA" sz="2400" smtClean="0">
                <a:solidFill>
                  <a:srgbClr val="CCCCFF"/>
                </a:solidFill>
                <a:latin typeface="Times New Roman"/>
                <a:cs typeface="Times New Roman"/>
              </a:rPr>
              <a:t>  position    position</a:t>
            </a:r>
          </a:p>
          <a:p>
            <a:pPr>
              <a:lnSpc>
                <a:spcPts val="3220"/>
              </a:lnSpc>
            </a:pPr>
            <a:endParaRPr lang="en-CA" sz="2400" smtClean="0">
              <a:solidFill>
                <a:srgbClr val="CCCCFF"/>
              </a:solidFill>
              <a:latin typeface="Times New Roman"/>
              <a:cs typeface="Times New Roman"/>
            </a:endParaRPr>
          </a:p>
        </p:txBody>
      </p:sp>
      <p:sp>
        <p:nvSpPr>
          <p:cNvPr id="10" name="TextBox 10"/>
          <p:cNvSpPr txBox="1"/>
          <p:nvPr/>
        </p:nvSpPr>
        <p:spPr>
          <a:xfrm>
            <a:off x="2374900" y="3352800"/>
            <a:ext cx="990600" cy="457200"/>
          </a:xfrm>
          <a:prstGeom prst="rect">
            <a:avLst/>
          </a:prstGeom>
          <a:noFill/>
        </p:spPr>
        <p:txBody>
          <a:bodyPr vert="horz" wrap="none" lIns="0" tIns="0" rIns="0" bIns="0" rtlCol="0">
            <a:spAutoFit/>
          </a:bodyPr>
          <a:lstStyle/>
          <a:p>
            <a:pPr>
              <a:lnSpc>
                <a:spcPts val="2340"/>
              </a:lnSpc>
            </a:pPr>
            <a:r>
              <a:rPr lang="en-CA" sz="2402" smtClean="0">
                <a:solidFill>
                  <a:srgbClr val="CCCCFF"/>
                </a:solidFill>
                <a:latin typeface="Times New Roman"/>
                <a:cs typeface="Times New Roman"/>
              </a:rPr>
              <a:t>model</a:t>
            </a:r>
          </a:p>
          <a:p>
            <a:pPr>
              <a:lnSpc>
                <a:spcPts val="2340"/>
              </a:lnSpc>
            </a:pPr>
            <a:endParaRPr lang="en-CA" sz="2402" smtClean="0">
              <a:solidFill>
                <a:srgbClr val="CCCCFF"/>
              </a:solidFill>
              <a:latin typeface="Times New Roman"/>
              <a:cs typeface="Times New Roman"/>
            </a:endParaRPr>
          </a:p>
        </p:txBody>
      </p:sp>
      <p:sp>
        <p:nvSpPr>
          <p:cNvPr id="11" name="TextBox 11"/>
          <p:cNvSpPr txBox="1"/>
          <p:nvPr/>
        </p:nvSpPr>
        <p:spPr>
          <a:xfrm>
            <a:off x="3822700" y="3352800"/>
            <a:ext cx="990600" cy="457200"/>
          </a:xfrm>
          <a:prstGeom prst="rect">
            <a:avLst/>
          </a:prstGeom>
          <a:noFill/>
        </p:spPr>
        <p:txBody>
          <a:bodyPr vert="horz" wrap="none" lIns="0" tIns="0" rIns="0" bIns="0" rtlCol="0">
            <a:spAutoFit/>
          </a:bodyPr>
          <a:lstStyle/>
          <a:p>
            <a:pPr>
              <a:lnSpc>
                <a:spcPts val="2760"/>
              </a:lnSpc>
            </a:pPr>
            <a:r>
              <a:rPr lang="en-CA" sz="2402" smtClean="0">
                <a:solidFill>
                  <a:srgbClr val="CCCCFF"/>
                </a:solidFill>
                <a:latin typeface="Times New Roman"/>
                <a:cs typeface="Times New Roman"/>
              </a:rPr>
              <a:t>model</a:t>
            </a:r>
          </a:p>
          <a:p>
            <a:pPr>
              <a:lnSpc>
                <a:spcPts val="2760"/>
              </a:lnSpc>
            </a:pPr>
            <a:endParaRPr lang="en-CA" sz="2402" smtClean="0">
              <a:solidFill>
                <a:srgbClr val="CCCCFF"/>
              </a:solidFill>
              <a:latin typeface="Times New Roman"/>
              <a:cs typeface="Times New Roman"/>
            </a:endParaRPr>
          </a:p>
        </p:txBody>
      </p:sp>
      <p:sp>
        <p:nvSpPr>
          <p:cNvPr id="12" name="TextBox 12"/>
          <p:cNvSpPr txBox="1"/>
          <p:nvPr/>
        </p:nvSpPr>
        <p:spPr>
          <a:xfrm>
            <a:off x="469900" y="3924300"/>
            <a:ext cx="2921000" cy="355600"/>
          </a:xfrm>
          <a:prstGeom prst="rect">
            <a:avLst/>
          </a:prstGeom>
          <a:noFill/>
        </p:spPr>
        <p:txBody>
          <a:bodyPr vert="horz" wrap="none" lIns="0" tIns="0" rIns="0" bIns="0" rtlCol="0">
            <a:spAutoFit/>
          </a:bodyPr>
          <a:lstStyle/>
          <a:p>
            <a:pPr>
              <a:lnSpc>
                <a:spcPts val="3390"/>
              </a:lnSpc>
            </a:pPr>
            <a:r>
              <a:rPr lang="en-CA" sz="2802" smtClean="0">
                <a:solidFill>
                  <a:srgbClr val="FFFF00"/>
                </a:solidFill>
                <a:latin typeface="Times New Roman"/>
                <a:cs typeface="Times New Roman"/>
              </a:rPr>
              <a:t>Projection: </a:t>
            </a:r>
            <a:r>
              <a:rPr lang="en-CA" sz="2400" smtClean="0">
                <a:solidFill>
                  <a:srgbClr val="CCCCFF"/>
                </a:solidFill>
                <a:latin typeface="Times New Roman"/>
                <a:cs typeface="Times New Roman"/>
              </a:rPr>
              <a:t>  choose</a:t>
            </a:r>
          </a:p>
          <a:p>
            <a:pPr>
              <a:lnSpc>
                <a:spcPts val="3390"/>
              </a:lnSpc>
            </a:pPr>
            <a:endParaRPr lang="en-CA" sz="2400" smtClean="0">
              <a:solidFill>
                <a:srgbClr val="CCCCFF"/>
              </a:solidFill>
              <a:latin typeface="Times New Roman"/>
              <a:cs typeface="Times New Roman"/>
            </a:endParaRPr>
          </a:p>
        </p:txBody>
      </p:sp>
      <p:sp>
        <p:nvSpPr>
          <p:cNvPr id="13" name="TextBox 13"/>
          <p:cNvSpPr txBox="1"/>
          <p:nvPr/>
        </p:nvSpPr>
        <p:spPr>
          <a:xfrm>
            <a:off x="3822700" y="3937000"/>
            <a:ext cx="1003300" cy="342900"/>
          </a:xfrm>
          <a:prstGeom prst="rect">
            <a:avLst/>
          </a:prstGeom>
          <a:noFill/>
        </p:spPr>
        <p:txBody>
          <a:bodyPr vert="horz" wrap="none" lIns="0" tIns="0" rIns="0" bIns="0" rtlCol="0">
            <a:spAutoFit/>
          </a:bodyPr>
          <a:lstStyle/>
          <a:p>
            <a:pPr>
              <a:lnSpc>
                <a:spcPts val="2760"/>
              </a:lnSpc>
            </a:pPr>
            <a:r>
              <a:rPr lang="en-CA" sz="2400" smtClean="0">
                <a:solidFill>
                  <a:srgbClr val="CCCCFF"/>
                </a:solidFill>
                <a:latin typeface="Times New Roman"/>
                <a:cs typeface="Times New Roman"/>
              </a:rPr>
              <a:t>choose</a:t>
            </a:r>
          </a:p>
          <a:p>
            <a:pPr>
              <a:lnSpc>
                <a:spcPts val="2760"/>
              </a:lnSpc>
            </a:pPr>
            <a:endParaRPr lang="en-CA" sz="2400" smtClean="0">
              <a:solidFill>
                <a:srgbClr val="CCCCFF"/>
              </a:solidFill>
              <a:latin typeface="Times New Roman"/>
              <a:cs typeface="Times New Roman"/>
            </a:endParaRPr>
          </a:p>
        </p:txBody>
      </p:sp>
      <p:sp>
        <p:nvSpPr>
          <p:cNvPr id="14" name="TextBox 14"/>
          <p:cNvSpPr txBox="1"/>
          <p:nvPr/>
        </p:nvSpPr>
        <p:spPr>
          <a:xfrm>
            <a:off x="2374900" y="4292600"/>
            <a:ext cx="711200" cy="457200"/>
          </a:xfrm>
          <a:prstGeom prst="rect">
            <a:avLst/>
          </a:prstGeom>
          <a:noFill/>
        </p:spPr>
        <p:txBody>
          <a:bodyPr vert="horz" wrap="none" lIns="0" tIns="0" rIns="0" bIns="0" rtlCol="0">
            <a:spAutoFit/>
          </a:bodyPr>
          <a:lstStyle/>
          <a:p>
            <a:pPr>
              <a:lnSpc>
                <a:spcPts val="2650"/>
              </a:lnSpc>
            </a:pPr>
            <a:r>
              <a:rPr lang="en-CA" sz="2400" smtClean="0">
                <a:solidFill>
                  <a:srgbClr val="CCCCFF"/>
                </a:solidFill>
                <a:latin typeface="Times New Roman"/>
                <a:cs typeface="Times New Roman"/>
              </a:rPr>
              <a:t>lens</a:t>
            </a:r>
          </a:p>
          <a:p>
            <a:pPr>
              <a:lnSpc>
                <a:spcPts val="2650"/>
              </a:lnSpc>
            </a:pPr>
            <a:endParaRPr lang="en-CA" sz="2400" smtClean="0">
              <a:solidFill>
                <a:srgbClr val="CCCCFF"/>
              </a:solidFill>
              <a:latin typeface="Times New Roman"/>
              <a:cs typeface="Times New Roman"/>
            </a:endParaRPr>
          </a:p>
        </p:txBody>
      </p:sp>
      <p:sp>
        <p:nvSpPr>
          <p:cNvPr id="15" name="TextBox 15"/>
          <p:cNvSpPr txBox="1"/>
          <p:nvPr/>
        </p:nvSpPr>
        <p:spPr>
          <a:xfrm>
            <a:off x="3822700" y="4292600"/>
            <a:ext cx="1409700" cy="457200"/>
          </a:xfrm>
          <a:prstGeom prst="rect">
            <a:avLst/>
          </a:prstGeom>
          <a:noFill/>
        </p:spPr>
        <p:txBody>
          <a:bodyPr vert="horz" wrap="none" lIns="0" tIns="0" rIns="0" bIns="0" rtlCol="0">
            <a:spAutoFit/>
          </a:bodyPr>
          <a:lstStyle/>
          <a:p>
            <a:pPr>
              <a:lnSpc>
                <a:spcPts val="2760"/>
              </a:lnSpc>
            </a:pPr>
            <a:r>
              <a:rPr lang="en-CA" sz="2400" smtClean="0">
                <a:solidFill>
                  <a:srgbClr val="CCCCFF"/>
                </a:solidFill>
                <a:latin typeface="Times New Roman"/>
                <a:cs typeface="Times New Roman"/>
              </a:rPr>
              <a:t>v.v. shape</a:t>
            </a:r>
          </a:p>
          <a:p>
            <a:pPr>
              <a:lnSpc>
                <a:spcPts val="2760"/>
              </a:lnSpc>
            </a:pPr>
            <a:endParaRPr lang="en-CA" sz="2400" smtClean="0">
              <a:solidFill>
                <a:srgbClr val="CCCCFF"/>
              </a:solidFill>
              <a:latin typeface="Times New Roman"/>
              <a:cs typeface="Times New Roman"/>
            </a:endParaRPr>
          </a:p>
        </p:txBody>
      </p:sp>
      <p:sp>
        <p:nvSpPr>
          <p:cNvPr id="16" name="TextBox 16"/>
          <p:cNvSpPr txBox="1"/>
          <p:nvPr/>
        </p:nvSpPr>
        <p:spPr>
          <a:xfrm>
            <a:off x="469900" y="4876800"/>
            <a:ext cx="2921000" cy="355600"/>
          </a:xfrm>
          <a:prstGeom prst="rect">
            <a:avLst/>
          </a:prstGeom>
          <a:noFill/>
        </p:spPr>
        <p:txBody>
          <a:bodyPr vert="horz" wrap="none" lIns="0" tIns="0" rIns="0" bIns="0" rtlCol="0">
            <a:spAutoFit/>
          </a:bodyPr>
          <a:lstStyle/>
          <a:p>
            <a:pPr>
              <a:lnSpc>
                <a:spcPts val="3335"/>
              </a:lnSpc>
            </a:pPr>
            <a:r>
              <a:rPr lang="en-CA" sz="2802" smtClean="0">
                <a:solidFill>
                  <a:srgbClr val="FFFF00"/>
                </a:solidFill>
                <a:latin typeface="Times New Roman"/>
                <a:cs typeface="Times New Roman"/>
              </a:rPr>
              <a:t>Viewport: </a:t>
            </a:r>
            <a:r>
              <a:rPr lang="en-CA" sz="2400" smtClean="0">
                <a:solidFill>
                  <a:srgbClr val="CCCCFF"/>
                </a:solidFill>
                <a:latin typeface="Times New Roman"/>
                <a:cs typeface="Times New Roman"/>
              </a:rPr>
              <a:t>   choose</a:t>
            </a:r>
          </a:p>
          <a:p>
            <a:pPr>
              <a:lnSpc>
                <a:spcPts val="3335"/>
              </a:lnSpc>
            </a:pPr>
            <a:endParaRPr lang="en-CA" sz="2400" smtClean="0">
              <a:solidFill>
                <a:srgbClr val="CCCCFF"/>
              </a:solidFill>
              <a:latin typeface="Times New Roman"/>
              <a:cs typeface="Times New Roman"/>
            </a:endParaRPr>
          </a:p>
        </p:txBody>
      </p:sp>
      <p:sp>
        <p:nvSpPr>
          <p:cNvPr id="17" name="TextBox 17"/>
          <p:cNvSpPr txBox="1"/>
          <p:nvPr/>
        </p:nvSpPr>
        <p:spPr>
          <a:xfrm>
            <a:off x="3822700" y="4876800"/>
            <a:ext cx="1003300" cy="342900"/>
          </a:xfrm>
          <a:prstGeom prst="rect">
            <a:avLst/>
          </a:prstGeom>
          <a:noFill/>
        </p:spPr>
        <p:txBody>
          <a:bodyPr vert="horz" wrap="none" lIns="0" tIns="0" rIns="0" bIns="0" rtlCol="0">
            <a:spAutoFit/>
          </a:bodyPr>
          <a:lstStyle/>
          <a:p>
            <a:pPr>
              <a:lnSpc>
                <a:spcPts val="2760"/>
              </a:lnSpc>
            </a:pPr>
            <a:r>
              <a:rPr lang="en-CA" sz="2400" smtClean="0">
                <a:solidFill>
                  <a:srgbClr val="CCCCFF"/>
                </a:solidFill>
                <a:latin typeface="Times New Roman"/>
                <a:cs typeface="Times New Roman"/>
              </a:rPr>
              <a:t>choose</a:t>
            </a:r>
          </a:p>
          <a:p>
            <a:pPr>
              <a:lnSpc>
                <a:spcPts val="2760"/>
              </a:lnSpc>
            </a:pPr>
            <a:endParaRPr lang="en-CA" sz="2400" smtClean="0">
              <a:solidFill>
                <a:srgbClr val="CCCCFF"/>
              </a:solidFill>
              <a:latin typeface="Times New Roman"/>
              <a:cs typeface="Times New Roman"/>
            </a:endParaRPr>
          </a:p>
        </p:txBody>
      </p:sp>
      <p:sp>
        <p:nvSpPr>
          <p:cNvPr id="18" name="TextBox 18"/>
          <p:cNvSpPr txBox="1"/>
          <p:nvPr/>
        </p:nvSpPr>
        <p:spPr>
          <a:xfrm>
            <a:off x="2374900" y="5232400"/>
            <a:ext cx="2501900" cy="355600"/>
          </a:xfrm>
          <a:prstGeom prst="rect">
            <a:avLst/>
          </a:prstGeom>
          <a:noFill/>
        </p:spPr>
        <p:txBody>
          <a:bodyPr vert="horz" wrap="none" lIns="0" tIns="0" rIns="0" bIns="0" rtlCol="0">
            <a:spAutoFit/>
          </a:bodyPr>
          <a:lstStyle/>
          <a:p>
            <a:pPr>
              <a:lnSpc>
                <a:spcPts val="2560"/>
              </a:lnSpc>
            </a:pPr>
            <a:r>
              <a:rPr lang="en-CA" sz="2400" smtClean="0">
                <a:solidFill>
                  <a:srgbClr val="CCCCFF"/>
                </a:solidFill>
                <a:latin typeface="Times New Roman"/>
                <a:cs typeface="Times New Roman"/>
              </a:rPr>
              <a:t>photo size  portion</a:t>
            </a:r>
          </a:p>
          <a:p>
            <a:pPr>
              <a:lnSpc>
                <a:spcPts val="2560"/>
              </a:lnSpc>
            </a:pPr>
            <a:endParaRPr lang="en-CA" sz="2400" smtClean="0">
              <a:solidFill>
                <a:srgbClr val="CCCCFF"/>
              </a:solidFill>
              <a:latin typeface="Times New Roman"/>
              <a:cs typeface="Times New Roman"/>
            </a:endParaRPr>
          </a:p>
        </p:txBody>
      </p:sp>
      <p:sp>
        <p:nvSpPr>
          <p:cNvPr id="19" name="TextBox 19"/>
          <p:cNvSpPr txBox="1"/>
          <p:nvPr/>
        </p:nvSpPr>
        <p:spPr>
          <a:xfrm>
            <a:off x="3822700" y="5600700"/>
            <a:ext cx="1333500" cy="457200"/>
          </a:xfrm>
          <a:prstGeom prst="rect">
            <a:avLst/>
          </a:prstGeom>
          <a:noFill/>
        </p:spPr>
        <p:txBody>
          <a:bodyPr vert="horz" wrap="none" lIns="0" tIns="0" rIns="0" bIns="0" rtlCol="0">
            <a:spAutoFit/>
          </a:bodyPr>
          <a:lstStyle/>
          <a:p>
            <a:pPr>
              <a:lnSpc>
                <a:spcPts val="2760"/>
              </a:lnSpc>
            </a:pPr>
            <a:r>
              <a:rPr lang="en-CA" sz="2400" smtClean="0">
                <a:solidFill>
                  <a:srgbClr val="CCCCFF"/>
                </a:solidFill>
                <a:latin typeface="Times New Roman"/>
                <a:cs typeface="Times New Roman"/>
              </a:rPr>
              <a:t>of screen</a:t>
            </a:r>
          </a:p>
          <a:p>
            <a:pPr>
              <a:lnSpc>
                <a:spcPts val="2760"/>
              </a:lnSpc>
            </a:pPr>
            <a:endParaRPr lang="en-CA" sz="2400" smtClean="0">
              <a:solidFill>
                <a:srgbClr val="CCCCFF"/>
              </a:solidFill>
              <a:latin typeface="Times New Roman"/>
              <a:cs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15"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3D Models</a:t>
            </a:r>
          </a:p>
          <a:p>
            <a:pPr>
              <a:lnSpc>
                <a:spcPts val="4600"/>
              </a:lnSpc>
            </a:pPr>
            <a:endParaRPr lang="en-CA" sz="4002">
              <a:solidFill>
                <a:srgbClr val="000000"/>
              </a:solidFill>
            </a:endParaRPr>
          </a:p>
        </p:txBody>
      </p:sp>
      <p:sp>
        <p:nvSpPr>
          <p:cNvPr id="3" name="TextBox 3"/>
          <p:cNvSpPr txBox="1"/>
          <p:nvPr/>
        </p:nvSpPr>
        <p:spPr>
          <a:xfrm>
            <a:off x="330200" y="1587500"/>
            <a:ext cx="8813800" cy="584200"/>
          </a:xfrm>
          <a:prstGeom prst="rect">
            <a:avLst/>
          </a:prstGeom>
          <a:noFill/>
        </p:spPr>
        <p:txBody>
          <a:bodyPr vert="horz" wrap="none" lIns="0" tIns="0" rIns="0" bIns="0" rtlCol="0">
            <a:spAutoFit/>
          </a:bodyPr>
          <a:lstStyle/>
          <a:p>
            <a:pPr>
              <a:lnSpc>
                <a:spcPts val="3680"/>
              </a:lnSpc>
            </a:pPr>
            <a:r>
              <a:rPr lang="en-CA" sz="3197" smtClean="0">
                <a:solidFill>
                  <a:srgbClr val="FFFF00"/>
                </a:solidFill>
                <a:latin typeface="Times New Roman"/>
                <a:cs typeface="Times New Roman"/>
              </a:rPr>
              <a:t>• Arbitrary shapes can be triangulated!</a:t>
            </a:r>
          </a:p>
          <a:p>
            <a:pPr>
              <a:lnSpc>
                <a:spcPts val="3680"/>
              </a:lnSpc>
            </a:pPr>
            <a:endParaRPr lang="en-CA" sz="3197">
              <a:solidFill>
                <a:srgbClr val="000000"/>
              </a:solidFill>
            </a:endParaRPr>
          </a:p>
        </p:txBody>
      </p:sp>
      <p:sp>
        <p:nvSpPr>
          <p:cNvPr id="4" name="TextBox 4"/>
          <p:cNvSpPr txBox="1"/>
          <p:nvPr/>
        </p:nvSpPr>
        <p:spPr>
          <a:xfrm>
            <a:off x="4279900" y="2095500"/>
            <a:ext cx="4864100" cy="355600"/>
          </a:xfrm>
          <a:prstGeom prst="rect">
            <a:avLst/>
          </a:prstGeom>
          <a:noFill/>
        </p:spPr>
        <p:txBody>
          <a:bodyPr vert="horz" wrap="none" lIns="0" tIns="0" rIns="0" bIns="0" rtlCol="0">
            <a:spAutoFit/>
          </a:bodyPr>
          <a:lstStyle/>
          <a:p>
            <a:pPr>
              <a:lnSpc>
                <a:spcPts val="2300"/>
              </a:lnSpc>
            </a:pPr>
            <a:r>
              <a:rPr lang="en-CA" sz="1997" smtClean="0">
                <a:solidFill>
                  <a:srgbClr val="FFFFFF"/>
                </a:solidFill>
                <a:latin typeface="Times New Roman"/>
                <a:cs typeface="Times New Roman"/>
              </a:rPr>
              <a:t>Polygonal approximation of surfaces</a:t>
            </a:r>
          </a:p>
          <a:p>
            <a:pPr>
              <a:lnSpc>
                <a:spcPts val="2300"/>
              </a:lnSpc>
            </a:pPr>
            <a:endParaRPr lang="en-CA" sz="1997">
              <a:solidFill>
                <a:srgbClr val="000000"/>
              </a:solidFill>
            </a:endParaRPr>
          </a:p>
        </p:txBody>
      </p:sp>
      <p:sp>
        <p:nvSpPr>
          <p:cNvPr id="5" name="TextBox 5"/>
          <p:cNvSpPr txBox="1"/>
          <p:nvPr/>
        </p:nvSpPr>
        <p:spPr>
          <a:xfrm>
            <a:off x="622300" y="4749800"/>
            <a:ext cx="8521700" cy="838200"/>
          </a:xfrm>
          <a:prstGeom prst="rect">
            <a:avLst/>
          </a:prstGeom>
          <a:noFill/>
        </p:spPr>
        <p:txBody>
          <a:bodyPr vert="horz" wrap="none" lIns="0" tIns="0" rIns="0" bIns="0" rtlCol="0">
            <a:spAutoFit/>
          </a:bodyPr>
          <a:lstStyle/>
          <a:p>
            <a:pPr>
              <a:lnSpc>
                <a:spcPts val="2900"/>
              </a:lnSpc>
            </a:pPr>
            <a:r>
              <a:rPr lang="en-CA" sz="2400" smtClean="0">
                <a:solidFill>
                  <a:srgbClr val="FFFFFF"/>
                </a:solidFill>
                <a:latin typeface="Times New Roman"/>
                <a:cs typeface="Times New Roman"/>
              </a:rPr>
              <a:t>Any 2D shape (or 3D surface) can be approximated with locally</a:t>
            </a:r>
            <a:r>
              <a:rPr lang="en-CA" sz="2400" smtClean="0">
                <a:solidFill>
                  <a:srgbClr val="000000"/>
                </a:solidFill>
                <a:latin typeface="Times New Roman"/>
              </a:rPr>
              <a:t/>
            </a:r>
            <a:br>
              <a:rPr lang="en-CA" sz="2400" smtClean="0">
                <a:solidFill>
                  <a:srgbClr val="000000"/>
                </a:solidFill>
                <a:latin typeface="Times New Roman"/>
              </a:rPr>
            </a:br>
            <a:r>
              <a:rPr lang="en-CA" sz="2400" smtClean="0">
                <a:solidFill>
                  <a:srgbClr val="FFFFFF"/>
                </a:solidFill>
                <a:latin typeface="Times New Roman"/>
                <a:cs typeface="Times New Roman"/>
              </a:rPr>
              <a:t>linear polygons.  To improve, we only need to increase the</a:t>
            </a:r>
          </a:p>
          <a:p>
            <a:pPr>
              <a:lnSpc>
                <a:spcPts val="2900"/>
              </a:lnSpc>
            </a:pPr>
            <a:endParaRPr lang="en-CA" sz="2400">
              <a:solidFill>
                <a:srgbClr val="000000"/>
              </a:solidFill>
            </a:endParaRPr>
          </a:p>
        </p:txBody>
      </p:sp>
      <p:sp>
        <p:nvSpPr>
          <p:cNvPr id="6" name="TextBox 6"/>
          <p:cNvSpPr txBox="1"/>
          <p:nvPr/>
        </p:nvSpPr>
        <p:spPr>
          <a:xfrm>
            <a:off x="622300" y="5499100"/>
            <a:ext cx="8521700" cy="457200"/>
          </a:xfrm>
          <a:prstGeom prst="rect">
            <a:avLst/>
          </a:prstGeom>
          <a:noFill/>
        </p:spPr>
        <p:txBody>
          <a:bodyPr vert="horz" wrap="none" lIns="0" tIns="0" rIns="0" bIns="0" rtlCol="0">
            <a:spAutoFit/>
          </a:bodyPr>
          <a:lstStyle/>
          <a:p>
            <a:pPr>
              <a:lnSpc>
                <a:spcPts val="2760"/>
              </a:lnSpc>
            </a:pPr>
            <a:r>
              <a:rPr lang="en-CA" sz="2400" smtClean="0">
                <a:solidFill>
                  <a:srgbClr val="FFFFFF"/>
                </a:solidFill>
                <a:latin typeface="Times New Roman"/>
                <a:cs typeface="Times New Roman"/>
              </a:rPr>
              <a:t>number of edges</a:t>
            </a:r>
          </a:p>
          <a:p>
            <a:pPr>
              <a:lnSpc>
                <a:spcPts val="2760"/>
              </a:lnSpc>
            </a:pPr>
            <a:endParaRPr lang="en-CA" sz="2400">
              <a:solidFill>
                <a:srgbClr val="000000"/>
              </a:solidFill>
            </a:endParaRPr>
          </a:p>
        </p:txBody>
      </p:sp>
      <p:sp>
        <p:nvSpPr>
          <p:cNvPr id="7" name="TextBox 7"/>
          <p:cNvSpPr txBox="1"/>
          <p:nvPr/>
        </p:nvSpPr>
        <p:spPr>
          <a:xfrm>
            <a:off x="1930400" y="5918200"/>
            <a:ext cx="1397000" cy="254000"/>
          </a:xfrm>
          <a:prstGeom prst="rect">
            <a:avLst/>
          </a:prstGeom>
          <a:noFill/>
        </p:spPr>
        <p:txBody>
          <a:bodyPr vert="horz" wrap="none" lIns="0" tIns="0" rIns="0" bIns="0" rtlCol="0">
            <a:spAutoFit/>
          </a:bodyPr>
          <a:lstStyle/>
          <a:p>
            <a:pPr>
              <a:lnSpc>
                <a:spcPts val="1400"/>
              </a:lnSpc>
            </a:pPr>
            <a:r>
              <a:rPr lang="en-CA" sz="1210" b="1" smtClean="0">
                <a:solidFill>
                  <a:srgbClr val="FF6600"/>
                </a:solidFill>
                <a:latin typeface="Times New Roman Bold"/>
                <a:cs typeface="Times New Roman Bold"/>
              </a:rPr>
              <a:t>Geometric</a:t>
            </a:r>
          </a:p>
          <a:p>
            <a:pPr>
              <a:lnSpc>
                <a:spcPts val="1380"/>
              </a:lnSpc>
            </a:pPr>
            <a:endParaRPr lang="en-CA" sz="1200">
              <a:solidFill>
                <a:srgbClr val="000000"/>
              </a:solidFill>
            </a:endParaRPr>
          </a:p>
        </p:txBody>
      </p:sp>
      <p:sp>
        <p:nvSpPr>
          <p:cNvPr id="8" name="TextBox 8"/>
          <p:cNvSpPr txBox="1"/>
          <p:nvPr/>
        </p:nvSpPr>
        <p:spPr>
          <a:xfrm>
            <a:off x="1981200" y="6096000"/>
            <a:ext cx="1346200" cy="254000"/>
          </a:xfrm>
          <a:prstGeom prst="rect">
            <a:avLst/>
          </a:prstGeom>
          <a:noFill/>
        </p:spPr>
        <p:txBody>
          <a:bodyPr vert="horz" wrap="none" lIns="0" tIns="0" rIns="0" bIns="0" rtlCol="0">
            <a:spAutoFit/>
          </a:bodyPr>
          <a:lstStyle/>
          <a:p>
            <a:pPr>
              <a:lnSpc>
                <a:spcPts val="1400"/>
              </a:lnSpc>
            </a:pPr>
            <a:r>
              <a:rPr lang="en-CA" sz="1210" b="1" smtClean="0">
                <a:solidFill>
                  <a:srgbClr val="FF6600"/>
                </a:solidFill>
                <a:latin typeface="Times New Roman Bold"/>
                <a:cs typeface="Times New Roman Bold"/>
              </a:rPr>
              <a:t>modeling</a:t>
            </a:r>
          </a:p>
          <a:p>
            <a:pPr>
              <a:lnSpc>
                <a:spcPts val="1380"/>
              </a:lnSpc>
            </a:pPr>
            <a:endParaRPr lang="en-CA" sz="1200">
              <a:solidFill>
                <a:srgbClr val="000000"/>
              </a:solidFill>
            </a:endParaRPr>
          </a:p>
        </p:txBody>
      </p:sp>
      <p:sp>
        <p:nvSpPr>
          <p:cNvPr id="9" name="TextBox 9"/>
          <p:cNvSpPr txBox="1"/>
          <p:nvPr/>
        </p:nvSpPr>
        <p:spPr>
          <a:xfrm>
            <a:off x="3441700" y="5867400"/>
            <a:ext cx="5588000" cy="381000"/>
          </a:xfrm>
          <a:prstGeom prst="rect">
            <a:avLst/>
          </a:prstGeom>
          <a:noFill/>
        </p:spPr>
        <p:txBody>
          <a:bodyPr vert="horz" wrap="none" lIns="0" tIns="0" rIns="0" bIns="0" rtlCol="0">
            <a:spAutoFit/>
          </a:bodyPr>
          <a:lstStyle/>
          <a:p>
            <a:pPr indent="5334">
              <a:lnSpc>
                <a:spcPts val="1400"/>
              </a:lnSpc>
              <a:tabLst>
                <a:tab pos="1473200" algn="l"/>
                <a:tab pos="3086100" algn="l"/>
              </a:tabLst>
            </a:pPr>
            <a:r>
              <a:rPr lang="en-CA" sz="1200" smtClean="0">
                <a:solidFill>
                  <a:srgbClr val="FFFFFF"/>
                </a:solidFill>
                <a:latin typeface="Times New Roman"/>
                <a:cs typeface="Times New Roman"/>
              </a:rPr>
              <a:t>Geometric</a:t>
            </a:r>
            <a:r>
              <a:rPr lang="en-CA" sz="1200" smtClean="0">
                <a:solidFill>
                  <a:srgbClr val="000000"/>
                </a:solidFill>
                <a:latin typeface="Times New Roman"/>
              </a:rPr>
              <a:t/>
            </a:r>
            <a:br>
              <a:rPr lang="en-CA" sz="1200" smtClean="0">
                <a:solidFill>
                  <a:srgbClr val="000000"/>
                </a:solidFill>
                <a:latin typeface="Times New Roman"/>
              </a:rPr>
            </a:br>
            <a:r>
              <a:rPr lang="en-CA" sz="1200" smtClean="0">
                <a:solidFill>
                  <a:srgbClr val="FFFFFF"/>
                </a:solidFill>
                <a:latin typeface="Times New Roman"/>
                <a:cs typeface="Times New Roman"/>
              </a:rPr>
              <a:t>processing	Rasterization	Display</a:t>
            </a:r>
          </a:p>
          <a:p>
            <a:pPr>
              <a:lnSpc>
                <a:spcPts val="1435"/>
              </a:lnSpc>
            </a:pPr>
            <a:endParaRPr lang="en-CA" sz="1200">
              <a:solidFill>
                <a:srgbClr val="00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0"/>
            <a:ext cx="9144000" cy="6845300"/>
          </a:xfrm>
          <a:prstGeom prst="rect">
            <a:avLst/>
          </a:prstGeom>
        </p:spPr>
      </p:pic>
      <p:sp>
        <p:nvSpPr>
          <p:cNvPr id="31" name="TextBox 2"/>
          <p:cNvSpPr txBox="1"/>
          <p:nvPr/>
        </p:nvSpPr>
        <p:spPr>
          <a:xfrm>
            <a:off x="330200" y="787400"/>
            <a:ext cx="8813800" cy="762000"/>
          </a:xfrm>
          <a:prstGeom prst="rect">
            <a:avLst/>
          </a:prstGeom>
          <a:noFill/>
        </p:spPr>
        <p:txBody>
          <a:bodyPr vert="horz" wrap="none" lIns="0" tIns="0" rIns="0" bIns="0" rtlCol="0">
            <a:spAutoFit/>
          </a:bodyPr>
          <a:lstStyle/>
          <a:p>
            <a:pPr>
              <a:lnSpc>
                <a:spcPts val="4600"/>
              </a:lnSpc>
            </a:pPr>
            <a:r>
              <a:rPr lang="en-CA" sz="4002" smtClean="0">
                <a:solidFill>
                  <a:srgbClr val="FFFF00"/>
                </a:solidFill>
                <a:latin typeface="Tahoma"/>
                <a:cs typeface="Tahoma"/>
              </a:rPr>
              <a:t>How Do We Represent Triangles?</a:t>
            </a:r>
          </a:p>
          <a:p>
            <a:pPr>
              <a:lnSpc>
                <a:spcPts val="4600"/>
              </a:lnSpc>
            </a:pPr>
            <a:endParaRPr lang="en-CA" sz="4002">
              <a:solidFill>
                <a:srgbClr val="000000"/>
              </a:solidFill>
            </a:endParaRPr>
          </a:p>
        </p:txBody>
      </p:sp>
      <p:sp>
        <p:nvSpPr>
          <p:cNvPr id="3" name="TextBox 3"/>
          <p:cNvSpPr txBox="1"/>
          <p:nvPr/>
        </p:nvSpPr>
        <p:spPr>
          <a:xfrm>
            <a:off x="4000500" y="1409700"/>
            <a:ext cx="5143500" cy="304800"/>
          </a:xfrm>
          <a:prstGeom prst="rect">
            <a:avLst/>
          </a:prstGeom>
          <a:noFill/>
        </p:spPr>
        <p:txBody>
          <a:bodyPr vert="horz" wrap="none" lIns="0" tIns="0" rIns="0" bIns="0" rtlCol="0">
            <a:spAutoFit/>
          </a:bodyPr>
          <a:lstStyle/>
          <a:p>
            <a:pPr>
              <a:lnSpc>
                <a:spcPts val="1840"/>
              </a:lnSpc>
            </a:pPr>
            <a:r>
              <a:rPr lang="en-CA" sz="1602" smtClean="0">
                <a:solidFill>
                  <a:srgbClr val="FFFFFF"/>
                </a:solidFill>
                <a:latin typeface="Times New Roman"/>
                <a:cs typeface="Times New Roman"/>
              </a:rPr>
              <a:t>V5</a:t>
            </a:r>
          </a:p>
          <a:p>
            <a:pPr>
              <a:lnSpc>
                <a:spcPts val="1840"/>
              </a:lnSpc>
            </a:pPr>
            <a:endParaRPr lang="en-CA" sz="1602">
              <a:solidFill>
                <a:srgbClr val="000000"/>
              </a:solidFill>
            </a:endParaRPr>
          </a:p>
        </p:txBody>
      </p:sp>
      <p:sp>
        <p:nvSpPr>
          <p:cNvPr id="4" name="TextBox 4"/>
          <p:cNvSpPr txBox="1"/>
          <p:nvPr/>
        </p:nvSpPr>
        <p:spPr>
          <a:xfrm>
            <a:off x="571500" y="2616200"/>
            <a:ext cx="9271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V4</a:t>
            </a:r>
          </a:p>
          <a:p>
            <a:pPr>
              <a:lnSpc>
                <a:spcPts val="1840"/>
              </a:lnSpc>
            </a:pPr>
            <a:endParaRPr lang="en-CA" sz="1602">
              <a:solidFill>
                <a:srgbClr val="000000"/>
              </a:solidFill>
            </a:endParaRPr>
          </a:p>
        </p:txBody>
      </p:sp>
      <p:sp>
        <p:nvSpPr>
          <p:cNvPr id="5" name="TextBox 5"/>
          <p:cNvSpPr txBox="1"/>
          <p:nvPr/>
        </p:nvSpPr>
        <p:spPr>
          <a:xfrm>
            <a:off x="2146300" y="1714500"/>
            <a:ext cx="12700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V1</a:t>
            </a:r>
          </a:p>
          <a:p>
            <a:pPr>
              <a:lnSpc>
                <a:spcPts val="1840"/>
              </a:lnSpc>
            </a:pPr>
            <a:endParaRPr lang="en-CA" sz="1602">
              <a:solidFill>
                <a:srgbClr val="000000"/>
              </a:solidFill>
            </a:endParaRPr>
          </a:p>
        </p:txBody>
      </p:sp>
      <p:sp>
        <p:nvSpPr>
          <p:cNvPr id="6" name="TextBox 6"/>
          <p:cNvSpPr txBox="1"/>
          <p:nvPr/>
        </p:nvSpPr>
        <p:spPr>
          <a:xfrm>
            <a:off x="3213100" y="2095500"/>
            <a:ext cx="2032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F3</a:t>
            </a:r>
          </a:p>
          <a:p>
            <a:pPr>
              <a:lnSpc>
                <a:spcPts val="1840"/>
              </a:lnSpc>
            </a:pPr>
            <a:endParaRPr lang="en-CA" sz="1602">
              <a:solidFill>
                <a:srgbClr val="000000"/>
              </a:solidFill>
            </a:endParaRPr>
          </a:p>
        </p:txBody>
      </p:sp>
      <p:sp>
        <p:nvSpPr>
          <p:cNvPr id="7" name="TextBox 7"/>
          <p:cNvSpPr txBox="1"/>
          <p:nvPr/>
        </p:nvSpPr>
        <p:spPr>
          <a:xfrm>
            <a:off x="1612900" y="2476500"/>
            <a:ext cx="18034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F2</a:t>
            </a:r>
          </a:p>
          <a:p>
            <a:pPr>
              <a:lnSpc>
                <a:spcPts val="1840"/>
              </a:lnSpc>
            </a:pPr>
            <a:endParaRPr lang="en-CA" sz="1602">
              <a:solidFill>
                <a:srgbClr val="000000"/>
              </a:solidFill>
            </a:endParaRPr>
          </a:p>
        </p:txBody>
      </p:sp>
      <p:sp>
        <p:nvSpPr>
          <p:cNvPr id="8" name="TextBox 8"/>
          <p:cNvSpPr txBox="1"/>
          <p:nvPr/>
        </p:nvSpPr>
        <p:spPr>
          <a:xfrm>
            <a:off x="2628900" y="2717800"/>
            <a:ext cx="787400" cy="342900"/>
          </a:xfrm>
          <a:prstGeom prst="rect">
            <a:avLst/>
          </a:prstGeom>
          <a:noFill/>
        </p:spPr>
        <p:txBody>
          <a:bodyPr vert="horz" wrap="none" lIns="0" tIns="0" rIns="0" bIns="0" rtlCol="0">
            <a:spAutoFit/>
          </a:bodyPr>
          <a:lstStyle/>
          <a:p>
            <a:pPr>
              <a:lnSpc>
                <a:spcPts val="1500"/>
              </a:lnSpc>
            </a:pPr>
            <a:r>
              <a:rPr lang="en-CA" sz="1602" smtClean="0">
                <a:solidFill>
                  <a:srgbClr val="FFFFFF"/>
                </a:solidFill>
                <a:latin typeface="Times New Roman"/>
                <a:cs typeface="Times New Roman"/>
              </a:rPr>
              <a:t>F1</a:t>
            </a:r>
          </a:p>
          <a:p>
            <a:pPr>
              <a:lnSpc>
                <a:spcPts val="1485"/>
              </a:lnSpc>
            </a:pPr>
            <a:endParaRPr lang="en-CA" sz="1602">
              <a:solidFill>
                <a:srgbClr val="000000"/>
              </a:solidFill>
            </a:endParaRPr>
          </a:p>
        </p:txBody>
      </p:sp>
      <p:sp>
        <p:nvSpPr>
          <p:cNvPr id="9" name="TextBox 9"/>
          <p:cNvSpPr txBox="1"/>
          <p:nvPr/>
        </p:nvSpPr>
        <p:spPr>
          <a:xfrm>
            <a:off x="2070100" y="3619500"/>
            <a:ext cx="13462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V3</a:t>
            </a:r>
          </a:p>
          <a:p>
            <a:pPr>
              <a:lnSpc>
                <a:spcPts val="1840"/>
              </a:lnSpc>
            </a:pPr>
            <a:endParaRPr lang="en-CA" sz="1602">
              <a:solidFill>
                <a:srgbClr val="000000"/>
              </a:solidFill>
            </a:endParaRPr>
          </a:p>
        </p:txBody>
      </p:sp>
      <p:sp>
        <p:nvSpPr>
          <p:cNvPr id="10" name="TextBox 10"/>
          <p:cNvSpPr txBox="1"/>
          <p:nvPr/>
        </p:nvSpPr>
        <p:spPr>
          <a:xfrm>
            <a:off x="1930400" y="5143500"/>
            <a:ext cx="1485900" cy="254000"/>
          </a:xfrm>
          <a:prstGeom prst="rect">
            <a:avLst/>
          </a:prstGeom>
          <a:noFill/>
        </p:spPr>
        <p:txBody>
          <a:bodyPr vert="horz" wrap="none" lIns="0" tIns="0" rIns="0" bIns="0" rtlCol="0">
            <a:spAutoFit/>
          </a:bodyPr>
          <a:lstStyle/>
          <a:p>
            <a:pPr>
              <a:lnSpc>
                <a:spcPts val="1400"/>
              </a:lnSpc>
            </a:pPr>
            <a:r>
              <a:rPr lang="en-CA" sz="1210" b="1" smtClean="0">
                <a:solidFill>
                  <a:srgbClr val="FF6600"/>
                </a:solidFill>
                <a:latin typeface="Times New Roman Bold"/>
                <a:cs typeface="Times New Roman Bold"/>
              </a:rPr>
              <a:t>Geometric</a:t>
            </a:r>
          </a:p>
          <a:p>
            <a:pPr>
              <a:lnSpc>
                <a:spcPts val="1380"/>
              </a:lnSpc>
            </a:pPr>
            <a:endParaRPr lang="en-CA" sz="1200">
              <a:solidFill>
                <a:srgbClr val="000000"/>
              </a:solidFill>
            </a:endParaRPr>
          </a:p>
        </p:txBody>
      </p:sp>
      <p:sp>
        <p:nvSpPr>
          <p:cNvPr id="11" name="TextBox 11"/>
          <p:cNvSpPr txBox="1"/>
          <p:nvPr/>
        </p:nvSpPr>
        <p:spPr>
          <a:xfrm>
            <a:off x="1981200" y="5321300"/>
            <a:ext cx="1435100" cy="254000"/>
          </a:xfrm>
          <a:prstGeom prst="rect">
            <a:avLst/>
          </a:prstGeom>
          <a:noFill/>
        </p:spPr>
        <p:txBody>
          <a:bodyPr vert="horz" wrap="none" lIns="0" tIns="0" rIns="0" bIns="0" rtlCol="0">
            <a:spAutoFit/>
          </a:bodyPr>
          <a:lstStyle/>
          <a:p>
            <a:pPr>
              <a:lnSpc>
                <a:spcPts val="1400"/>
              </a:lnSpc>
            </a:pPr>
            <a:r>
              <a:rPr lang="en-CA" sz="1210" b="1" smtClean="0">
                <a:solidFill>
                  <a:srgbClr val="FF6600"/>
                </a:solidFill>
                <a:latin typeface="Times New Roman Bold"/>
                <a:cs typeface="Times New Roman Bold"/>
              </a:rPr>
              <a:t>modeling</a:t>
            </a:r>
          </a:p>
          <a:p>
            <a:pPr>
              <a:lnSpc>
                <a:spcPts val="1380"/>
              </a:lnSpc>
            </a:pPr>
            <a:endParaRPr lang="en-CA" sz="1200">
              <a:solidFill>
                <a:srgbClr val="000000"/>
              </a:solidFill>
            </a:endParaRPr>
          </a:p>
        </p:txBody>
      </p:sp>
      <p:sp>
        <p:nvSpPr>
          <p:cNvPr id="12" name="TextBox 12"/>
          <p:cNvSpPr txBox="1"/>
          <p:nvPr/>
        </p:nvSpPr>
        <p:spPr>
          <a:xfrm>
            <a:off x="3975100" y="3314700"/>
            <a:ext cx="533400" cy="342900"/>
          </a:xfrm>
          <a:prstGeom prst="rect">
            <a:avLst/>
          </a:prstGeom>
          <a:noFill/>
        </p:spPr>
        <p:txBody>
          <a:bodyPr vert="horz" wrap="none" lIns="0" tIns="0" rIns="0" bIns="0" rtlCol="0">
            <a:spAutoFit/>
          </a:bodyPr>
          <a:lstStyle/>
          <a:p>
            <a:pPr>
              <a:lnSpc>
                <a:spcPts val="1800"/>
              </a:lnSpc>
            </a:pPr>
            <a:r>
              <a:rPr lang="en-CA" sz="1602" smtClean="0">
                <a:solidFill>
                  <a:srgbClr val="FFFFFF"/>
                </a:solidFill>
                <a:latin typeface="Times New Roman"/>
                <a:cs typeface="Times New Roman"/>
              </a:rPr>
              <a:t>V2</a:t>
            </a:r>
          </a:p>
          <a:p>
            <a:pPr>
              <a:lnSpc>
                <a:spcPts val="1840"/>
              </a:lnSpc>
            </a:pPr>
            <a:endParaRPr lang="en-CA" sz="1602">
              <a:solidFill>
                <a:srgbClr val="000000"/>
              </a:solidFill>
            </a:endParaRPr>
          </a:p>
        </p:txBody>
      </p:sp>
      <p:sp>
        <p:nvSpPr>
          <p:cNvPr id="13" name="TextBox 13"/>
          <p:cNvSpPr txBox="1"/>
          <p:nvPr/>
        </p:nvSpPr>
        <p:spPr>
          <a:xfrm>
            <a:off x="3441700" y="5080000"/>
            <a:ext cx="1066800" cy="431800"/>
          </a:xfrm>
          <a:prstGeom prst="rect">
            <a:avLst/>
          </a:prstGeom>
          <a:noFill/>
        </p:spPr>
        <p:txBody>
          <a:bodyPr vert="horz" wrap="none" lIns="0" tIns="0" rIns="0" bIns="0" rtlCol="0">
            <a:spAutoFit/>
          </a:bodyPr>
          <a:lstStyle/>
          <a:p>
            <a:pPr indent="5334">
              <a:lnSpc>
                <a:spcPts val="1400"/>
              </a:lnSpc>
            </a:pPr>
            <a:r>
              <a:rPr lang="en-CA" sz="1200" smtClean="0">
                <a:solidFill>
                  <a:srgbClr val="FFFFFF"/>
                </a:solidFill>
                <a:latin typeface="Times New Roman"/>
                <a:cs typeface="Times New Roman"/>
              </a:rPr>
              <a:t>Geometric</a:t>
            </a:r>
            <a:r>
              <a:rPr lang="en-CA" sz="1200" smtClean="0">
                <a:solidFill>
                  <a:srgbClr val="000000"/>
                </a:solidFill>
                <a:latin typeface="Times New Roman"/>
              </a:rPr>
              <a:t/>
            </a:r>
            <a:br>
              <a:rPr lang="en-CA" sz="1200" smtClean="0">
                <a:solidFill>
                  <a:srgbClr val="000000"/>
                </a:solidFill>
                <a:latin typeface="Times New Roman"/>
              </a:rPr>
            </a:br>
            <a:r>
              <a:rPr lang="en-CA" sz="1200" smtClean="0">
                <a:solidFill>
                  <a:srgbClr val="FFFFFF"/>
                </a:solidFill>
                <a:latin typeface="Times New Roman"/>
                <a:cs typeface="Times New Roman"/>
              </a:rPr>
              <a:t>processing</a:t>
            </a:r>
          </a:p>
          <a:p>
            <a:pPr>
              <a:lnSpc>
                <a:spcPts val="1435"/>
              </a:lnSpc>
            </a:pPr>
            <a:endParaRPr lang="en-CA" sz="1200">
              <a:solidFill>
                <a:srgbClr val="000000"/>
              </a:solidFill>
            </a:endParaRPr>
          </a:p>
        </p:txBody>
      </p:sp>
      <p:sp>
        <p:nvSpPr>
          <p:cNvPr id="14" name="TextBox 14"/>
          <p:cNvSpPr txBox="1"/>
          <p:nvPr/>
        </p:nvSpPr>
        <p:spPr>
          <a:xfrm>
            <a:off x="4940300" y="2324100"/>
            <a:ext cx="1485900" cy="342900"/>
          </a:xfrm>
          <a:prstGeom prst="rect">
            <a:avLst/>
          </a:prstGeom>
          <a:noFill/>
        </p:spPr>
        <p:txBody>
          <a:bodyPr vert="horz" wrap="none" lIns="0" tIns="0" rIns="0" bIns="0" rtlCol="0">
            <a:spAutoFit/>
          </a:bodyPr>
          <a:lstStyle/>
          <a:p>
            <a:pPr>
              <a:lnSpc>
                <a:spcPts val="1800"/>
              </a:lnSpc>
            </a:pPr>
            <a:r>
              <a:rPr lang="en-CA" sz="1602" smtClean="0">
                <a:solidFill>
                  <a:srgbClr val="FFFF00"/>
                </a:solidFill>
                <a:latin typeface="Times New Roman"/>
                <a:cs typeface="Times New Roman"/>
              </a:rPr>
              <a:t>Vertex table</a:t>
            </a:r>
          </a:p>
          <a:p>
            <a:pPr>
              <a:lnSpc>
                <a:spcPts val="1840"/>
              </a:lnSpc>
            </a:pPr>
            <a:endParaRPr lang="en-CA" sz="1602">
              <a:solidFill>
                <a:srgbClr val="000000"/>
              </a:solidFill>
            </a:endParaRPr>
          </a:p>
        </p:txBody>
      </p:sp>
      <p:sp>
        <p:nvSpPr>
          <p:cNvPr id="15" name="TextBox 15"/>
          <p:cNvSpPr txBox="1"/>
          <p:nvPr/>
        </p:nvSpPr>
        <p:spPr>
          <a:xfrm>
            <a:off x="4622800" y="2730500"/>
            <a:ext cx="1803400" cy="342900"/>
          </a:xfrm>
          <a:prstGeom prst="rect">
            <a:avLst/>
          </a:prstGeom>
          <a:noFill/>
        </p:spPr>
        <p:txBody>
          <a:bodyPr vert="horz" wrap="none" lIns="0" tIns="0" rIns="0" bIns="0" rtlCol="0">
            <a:spAutoFit/>
          </a:bodyPr>
          <a:lstStyle/>
          <a:p>
            <a:pPr>
              <a:lnSpc>
                <a:spcPts val="1800"/>
              </a:lnSpc>
              <a:tabLst>
                <a:tab pos="609600" algn="l"/>
              </a:tabLst>
            </a:pPr>
            <a:r>
              <a:rPr lang="en-CA" sz="1602" smtClean="0">
                <a:solidFill>
                  <a:srgbClr val="FFFF00"/>
                </a:solidFill>
                <a:latin typeface="Times New Roman"/>
                <a:cs typeface="Times New Roman"/>
              </a:rPr>
              <a:t>V1	(x1,y1,z1)</a:t>
            </a:r>
          </a:p>
          <a:p>
            <a:pPr>
              <a:lnSpc>
                <a:spcPts val="1840"/>
              </a:lnSpc>
            </a:pPr>
            <a:endParaRPr lang="en-CA" sz="1602">
              <a:solidFill>
                <a:srgbClr val="000000"/>
              </a:solidFill>
            </a:endParaRPr>
          </a:p>
        </p:txBody>
      </p:sp>
      <p:sp>
        <p:nvSpPr>
          <p:cNvPr id="16" name="TextBox 16"/>
          <p:cNvSpPr txBox="1"/>
          <p:nvPr/>
        </p:nvSpPr>
        <p:spPr>
          <a:xfrm>
            <a:off x="4622800" y="3086100"/>
            <a:ext cx="1803400" cy="342900"/>
          </a:xfrm>
          <a:prstGeom prst="rect">
            <a:avLst/>
          </a:prstGeom>
          <a:noFill/>
        </p:spPr>
        <p:txBody>
          <a:bodyPr vert="horz" wrap="none" lIns="0" tIns="0" rIns="0" bIns="0" rtlCol="0">
            <a:spAutoFit/>
          </a:bodyPr>
          <a:lstStyle/>
          <a:p>
            <a:pPr>
              <a:lnSpc>
                <a:spcPts val="1800"/>
              </a:lnSpc>
              <a:tabLst>
                <a:tab pos="609600" algn="l"/>
              </a:tabLst>
            </a:pPr>
            <a:r>
              <a:rPr lang="en-CA" sz="1602" smtClean="0">
                <a:solidFill>
                  <a:srgbClr val="FFFF00"/>
                </a:solidFill>
                <a:latin typeface="Times New Roman"/>
                <a:cs typeface="Times New Roman"/>
              </a:rPr>
              <a:t>V2	(x2,y2,z2)</a:t>
            </a:r>
          </a:p>
          <a:p>
            <a:pPr>
              <a:lnSpc>
                <a:spcPts val="1840"/>
              </a:lnSpc>
            </a:pPr>
            <a:endParaRPr lang="en-CA" sz="1602">
              <a:solidFill>
                <a:srgbClr val="000000"/>
              </a:solidFill>
            </a:endParaRPr>
          </a:p>
        </p:txBody>
      </p:sp>
      <p:sp>
        <p:nvSpPr>
          <p:cNvPr id="17" name="TextBox 17"/>
          <p:cNvSpPr txBox="1"/>
          <p:nvPr/>
        </p:nvSpPr>
        <p:spPr>
          <a:xfrm>
            <a:off x="4622800" y="3454400"/>
            <a:ext cx="1803400" cy="342900"/>
          </a:xfrm>
          <a:prstGeom prst="rect">
            <a:avLst/>
          </a:prstGeom>
          <a:noFill/>
        </p:spPr>
        <p:txBody>
          <a:bodyPr vert="horz" wrap="none" lIns="0" tIns="0" rIns="0" bIns="0" rtlCol="0">
            <a:spAutoFit/>
          </a:bodyPr>
          <a:lstStyle/>
          <a:p>
            <a:pPr>
              <a:lnSpc>
                <a:spcPts val="1800"/>
              </a:lnSpc>
              <a:tabLst>
                <a:tab pos="609600" algn="l"/>
              </a:tabLst>
            </a:pPr>
            <a:r>
              <a:rPr lang="en-CA" sz="1602" smtClean="0">
                <a:solidFill>
                  <a:srgbClr val="FFFF00"/>
                </a:solidFill>
                <a:latin typeface="Times New Roman"/>
                <a:cs typeface="Times New Roman"/>
              </a:rPr>
              <a:t>V3	(x3,y3,z3)</a:t>
            </a:r>
          </a:p>
          <a:p>
            <a:pPr>
              <a:lnSpc>
                <a:spcPts val="1840"/>
              </a:lnSpc>
            </a:pPr>
            <a:endParaRPr lang="en-CA" sz="1602">
              <a:solidFill>
                <a:srgbClr val="000000"/>
              </a:solidFill>
            </a:endParaRPr>
          </a:p>
        </p:txBody>
      </p:sp>
      <p:sp>
        <p:nvSpPr>
          <p:cNvPr id="18" name="TextBox 18"/>
          <p:cNvSpPr txBox="1"/>
          <p:nvPr/>
        </p:nvSpPr>
        <p:spPr>
          <a:xfrm>
            <a:off x="4622800" y="3860800"/>
            <a:ext cx="1803400" cy="342900"/>
          </a:xfrm>
          <a:prstGeom prst="rect">
            <a:avLst/>
          </a:prstGeom>
          <a:noFill/>
        </p:spPr>
        <p:txBody>
          <a:bodyPr vert="horz" wrap="none" lIns="0" tIns="0" rIns="0" bIns="0" rtlCol="0">
            <a:spAutoFit/>
          </a:bodyPr>
          <a:lstStyle/>
          <a:p>
            <a:pPr>
              <a:lnSpc>
                <a:spcPts val="1800"/>
              </a:lnSpc>
              <a:tabLst>
                <a:tab pos="609600" algn="l"/>
              </a:tabLst>
            </a:pPr>
            <a:r>
              <a:rPr lang="en-CA" sz="1602" smtClean="0">
                <a:solidFill>
                  <a:srgbClr val="FFFF00"/>
                </a:solidFill>
                <a:latin typeface="Times New Roman"/>
                <a:cs typeface="Times New Roman"/>
              </a:rPr>
              <a:t>V4	(x4,y4,z4)</a:t>
            </a:r>
          </a:p>
          <a:p>
            <a:pPr>
              <a:lnSpc>
                <a:spcPts val="1840"/>
              </a:lnSpc>
            </a:pPr>
            <a:endParaRPr lang="en-CA" sz="1602">
              <a:solidFill>
                <a:srgbClr val="000000"/>
              </a:solidFill>
            </a:endParaRPr>
          </a:p>
        </p:txBody>
      </p:sp>
      <p:sp>
        <p:nvSpPr>
          <p:cNvPr id="19" name="TextBox 19"/>
          <p:cNvSpPr txBox="1"/>
          <p:nvPr/>
        </p:nvSpPr>
        <p:spPr>
          <a:xfrm>
            <a:off x="4622800" y="4267200"/>
            <a:ext cx="1803400" cy="342900"/>
          </a:xfrm>
          <a:prstGeom prst="rect">
            <a:avLst/>
          </a:prstGeom>
          <a:noFill/>
        </p:spPr>
        <p:txBody>
          <a:bodyPr vert="horz" wrap="none" lIns="0" tIns="0" rIns="0" bIns="0" rtlCol="0">
            <a:spAutoFit/>
          </a:bodyPr>
          <a:lstStyle/>
          <a:p>
            <a:pPr>
              <a:lnSpc>
                <a:spcPts val="1800"/>
              </a:lnSpc>
              <a:tabLst>
                <a:tab pos="609600" algn="l"/>
              </a:tabLst>
            </a:pPr>
            <a:r>
              <a:rPr lang="en-CA" sz="1602" smtClean="0">
                <a:solidFill>
                  <a:srgbClr val="FFFF00"/>
                </a:solidFill>
                <a:latin typeface="Times New Roman"/>
                <a:cs typeface="Times New Roman"/>
              </a:rPr>
              <a:t>V5	(x5,y5,z5)</a:t>
            </a:r>
          </a:p>
          <a:p>
            <a:pPr>
              <a:lnSpc>
                <a:spcPts val="1840"/>
              </a:lnSpc>
            </a:pPr>
            <a:endParaRPr lang="en-CA" sz="1602">
              <a:solidFill>
                <a:srgbClr val="000000"/>
              </a:solidFill>
            </a:endParaRPr>
          </a:p>
        </p:txBody>
      </p:sp>
      <p:sp>
        <p:nvSpPr>
          <p:cNvPr id="20" name="TextBox 20"/>
          <p:cNvSpPr txBox="1"/>
          <p:nvPr/>
        </p:nvSpPr>
        <p:spPr>
          <a:xfrm>
            <a:off x="4927600" y="5219700"/>
            <a:ext cx="1498600" cy="254000"/>
          </a:xfrm>
          <a:prstGeom prst="rect">
            <a:avLst/>
          </a:prstGeom>
          <a:noFill/>
        </p:spPr>
        <p:txBody>
          <a:bodyPr vert="horz" wrap="none" lIns="0" tIns="0" rIns="0" bIns="0" rtlCol="0">
            <a:spAutoFit/>
          </a:bodyPr>
          <a:lstStyle/>
          <a:p>
            <a:pPr>
              <a:lnSpc>
                <a:spcPts val="1400"/>
              </a:lnSpc>
            </a:pPr>
            <a:r>
              <a:rPr lang="en-CA" sz="1200" smtClean="0">
                <a:solidFill>
                  <a:srgbClr val="FFFFFF"/>
                </a:solidFill>
                <a:latin typeface="Times New Roman"/>
                <a:cs typeface="Times New Roman"/>
              </a:rPr>
              <a:t>Rasterization</a:t>
            </a:r>
          </a:p>
          <a:p>
            <a:pPr>
              <a:lnSpc>
                <a:spcPts val="1380"/>
              </a:lnSpc>
            </a:pPr>
            <a:endParaRPr lang="en-CA" sz="1200">
              <a:solidFill>
                <a:srgbClr val="000000"/>
              </a:solidFill>
            </a:endParaRPr>
          </a:p>
        </p:txBody>
      </p:sp>
      <p:sp>
        <p:nvSpPr>
          <p:cNvPr id="21" name="TextBox 21"/>
          <p:cNvSpPr txBox="1"/>
          <p:nvPr/>
        </p:nvSpPr>
        <p:spPr>
          <a:xfrm>
            <a:off x="7353300" y="1790700"/>
            <a:ext cx="1676400" cy="342900"/>
          </a:xfrm>
          <a:prstGeom prst="rect">
            <a:avLst/>
          </a:prstGeom>
          <a:noFill/>
        </p:spPr>
        <p:txBody>
          <a:bodyPr vert="horz" wrap="none" lIns="0" tIns="0" rIns="0" bIns="0" rtlCol="0">
            <a:spAutoFit/>
          </a:bodyPr>
          <a:lstStyle/>
          <a:p>
            <a:pPr>
              <a:lnSpc>
                <a:spcPts val="1800"/>
              </a:lnSpc>
            </a:pPr>
            <a:r>
              <a:rPr lang="en-CA" sz="1602" smtClean="0">
                <a:solidFill>
                  <a:srgbClr val="FFFF00"/>
                </a:solidFill>
                <a:latin typeface="Times New Roman"/>
                <a:cs typeface="Times New Roman"/>
              </a:rPr>
              <a:t>Face table</a:t>
            </a:r>
          </a:p>
          <a:p>
            <a:pPr>
              <a:lnSpc>
                <a:spcPts val="1840"/>
              </a:lnSpc>
            </a:pPr>
            <a:endParaRPr lang="en-CA" sz="1602">
              <a:solidFill>
                <a:srgbClr val="000000"/>
              </a:solidFill>
            </a:endParaRPr>
          </a:p>
        </p:txBody>
      </p:sp>
      <p:sp>
        <p:nvSpPr>
          <p:cNvPr id="22" name="TextBox 22"/>
          <p:cNvSpPr txBox="1"/>
          <p:nvPr/>
        </p:nvSpPr>
        <p:spPr>
          <a:xfrm>
            <a:off x="6896100" y="2171700"/>
            <a:ext cx="2133600" cy="342900"/>
          </a:xfrm>
          <a:prstGeom prst="rect">
            <a:avLst/>
          </a:prstGeom>
          <a:noFill/>
        </p:spPr>
        <p:txBody>
          <a:bodyPr vert="horz" wrap="none" lIns="0" tIns="0" rIns="0" bIns="0" rtlCol="0">
            <a:spAutoFit/>
          </a:bodyPr>
          <a:lstStyle/>
          <a:p>
            <a:pPr>
              <a:lnSpc>
                <a:spcPts val="1800"/>
              </a:lnSpc>
              <a:tabLst>
                <a:tab pos="711200" algn="l"/>
              </a:tabLst>
            </a:pPr>
            <a:r>
              <a:rPr lang="en-CA" sz="1602" smtClean="0">
                <a:solidFill>
                  <a:srgbClr val="FFFF00"/>
                </a:solidFill>
                <a:latin typeface="Times New Roman"/>
                <a:cs typeface="Times New Roman"/>
              </a:rPr>
              <a:t>F1	V1,V3,V2</a:t>
            </a:r>
          </a:p>
          <a:p>
            <a:pPr>
              <a:lnSpc>
                <a:spcPts val="1840"/>
              </a:lnSpc>
            </a:pPr>
            <a:endParaRPr lang="en-CA" sz="1602">
              <a:solidFill>
                <a:srgbClr val="000000"/>
              </a:solidFill>
            </a:endParaRPr>
          </a:p>
        </p:txBody>
      </p:sp>
      <p:sp>
        <p:nvSpPr>
          <p:cNvPr id="23" name="TextBox 23"/>
          <p:cNvSpPr txBox="1"/>
          <p:nvPr/>
        </p:nvSpPr>
        <p:spPr>
          <a:xfrm>
            <a:off x="6896100" y="2616200"/>
            <a:ext cx="2133600" cy="342900"/>
          </a:xfrm>
          <a:prstGeom prst="rect">
            <a:avLst/>
          </a:prstGeom>
          <a:noFill/>
        </p:spPr>
        <p:txBody>
          <a:bodyPr vert="horz" wrap="none" lIns="0" tIns="0" rIns="0" bIns="0" rtlCol="0">
            <a:spAutoFit/>
          </a:bodyPr>
          <a:lstStyle/>
          <a:p>
            <a:pPr>
              <a:lnSpc>
                <a:spcPts val="1800"/>
              </a:lnSpc>
              <a:tabLst>
                <a:tab pos="711200" algn="l"/>
              </a:tabLst>
            </a:pPr>
            <a:r>
              <a:rPr lang="en-CA" sz="1602" smtClean="0">
                <a:solidFill>
                  <a:srgbClr val="FFFF00"/>
                </a:solidFill>
                <a:latin typeface="Times New Roman"/>
                <a:cs typeface="Times New Roman"/>
              </a:rPr>
              <a:t>F2	V1,V4,V3</a:t>
            </a:r>
          </a:p>
          <a:p>
            <a:pPr>
              <a:lnSpc>
                <a:spcPts val="1840"/>
              </a:lnSpc>
            </a:pPr>
            <a:endParaRPr lang="en-CA" sz="1602">
              <a:solidFill>
                <a:srgbClr val="000000"/>
              </a:solidFill>
            </a:endParaRPr>
          </a:p>
        </p:txBody>
      </p:sp>
      <p:sp>
        <p:nvSpPr>
          <p:cNvPr id="24" name="TextBox 24"/>
          <p:cNvSpPr txBox="1"/>
          <p:nvPr/>
        </p:nvSpPr>
        <p:spPr>
          <a:xfrm>
            <a:off x="6896100" y="3073400"/>
            <a:ext cx="2133600" cy="342900"/>
          </a:xfrm>
          <a:prstGeom prst="rect">
            <a:avLst/>
          </a:prstGeom>
          <a:noFill/>
        </p:spPr>
        <p:txBody>
          <a:bodyPr vert="horz" wrap="none" lIns="0" tIns="0" rIns="0" bIns="0" rtlCol="0">
            <a:spAutoFit/>
          </a:bodyPr>
          <a:lstStyle/>
          <a:p>
            <a:pPr>
              <a:lnSpc>
                <a:spcPts val="1800"/>
              </a:lnSpc>
              <a:tabLst>
                <a:tab pos="711200" algn="l"/>
              </a:tabLst>
            </a:pPr>
            <a:r>
              <a:rPr lang="en-CA" sz="1602" smtClean="0">
                <a:solidFill>
                  <a:srgbClr val="FFFF00"/>
                </a:solidFill>
                <a:latin typeface="Times New Roman"/>
                <a:cs typeface="Times New Roman"/>
              </a:rPr>
              <a:t>F3	V5,V1,V2</a:t>
            </a:r>
          </a:p>
          <a:p>
            <a:pPr>
              <a:lnSpc>
                <a:spcPts val="1840"/>
              </a:lnSpc>
            </a:pPr>
            <a:endParaRPr lang="en-CA" sz="1602">
              <a:solidFill>
                <a:srgbClr val="000000"/>
              </a:solidFill>
            </a:endParaRPr>
          </a:p>
        </p:txBody>
      </p:sp>
      <p:sp>
        <p:nvSpPr>
          <p:cNvPr id="25" name="TextBox 25"/>
          <p:cNvSpPr txBox="1"/>
          <p:nvPr/>
        </p:nvSpPr>
        <p:spPr>
          <a:xfrm>
            <a:off x="6540500" y="5219700"/>
            <a:ext cx="2489200" cy="254000"/>
          </a:xfrm>
          <a:prstGeom prst="rect">
            <a:avLst/>
          </a:prstGeom>
          <a:noFill/>
        </p:spPr>
        <p:txBody>
          <a:bodyPr vert="horz" wrap="none" lIns="0" tIns="0" rIns="0" bIns="0" rtlCol="0">
            <a:spAutoFit/>
          </a:bodyPr>
          <a:lstStyle/>
          <a:p>
            <a:pPr>
              <a:lnSpc>
                <a:spcPts val="1400"/>
              </a:lnSpc>
            </a:pPr>
            <a:r>
              <a:rPr lang="en-CA" sz="1200" smtClean="0">
                <a:solidFill>
                  <a:srgbClr val="FFFFFF"/>
                </a:solidFill>
                <a:latin typeface="Times New Roman"/>
                <a:cs typeface="Times New Roman"/>
              </a:rPr>
              <a:t>Display</a:t>
            </a:r>
          </a:p>
          <a:p>
            <a:pPr>
              <a:lnSpc>
                <a:spcPts val="1380"/>
              </a:lnSpc>
            </a:pPr>
            <a:endParaRPr lang="en-CA" sz="1200">
              <a:solidFill>
                <a:srgbClr val="000000"/>
              </a:solidFill>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612</TotalTime>
  <Words>4448</Words>
  <Application>Microsoft Office PowerPoint</Application>
  <PresentationFormat>On-screen Show (4:3)</PresentationFormat>
  <Paragraphs>963</Paragraphs>
  <Slides>159</Slides>
  <Notes>8</Notes>
  <HiddenSlides>0</HiddenSlides>
  <MMClips>0</MMClips>
  <ScaleCrop>false</ScaleCrop>
  <HeadingPairs>
    <vt:vector size="4" baseType="variant">
      <vt:variant>
        <vt:lpstr>Theme</vt:lpstr>
      </vt:variant>
      <vt:variant>
        <vt:i4>1</vt:i4>
      </vt:variant>
      <vt:variant>
        <vt:lpstr>Slide Titles</vt:lpstr>
      </vt:variant>
      <vt:variant>
        <vt:i4>159</vt:i4>
      </vt:variant>
    </vt:vector>
  </HeadingPairs>
  <TitlesOfParts>
    <vt:vector size="160" baseType="lpstr">
      <vt:lpstr>Retrospect</vt:lpstr>
      <vt:lpstr>Slide 1</vt:lpstr>
      <vt:lpstr>Course Objectives:</vt:lpstr>
      <vt:lpstr>Course Outcomes:</vt:lpstr>
      <vt:lpstr>Prerequisites:</vt:lpstr>
      <vt:lpstr>What is Computer Graphics? </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Movies</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vector>
  </TitlesOfParts>
  <Company>Investintech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A2E_Engine</dc:creator>
  <cp:lastModifiedBy>hodcse</cp:lastModifiedBy>
  <cp:revision>26</cp:revision>
  <dcterms:created xsi:type="dcterms:W3CDTF">2016-11-28T12:06:24Z</dcterms:created>
  <dcterms:modified xsi:type="dcterms:W3CDTF">2016-12-05T07:33:52Z</dcterms:modified>
</cp:coreProperties>
</file>